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18" r:id="rId1"/>
  </p:sldMasterIdLst>
  <p:notesMasterIdLst>
    <p:notesMasterId r:id="rId8"/>
  </p:notesMasterIdLst>
  <p:handoutMasterIdLst>
    <p:handoutMasterId r:id="rId9"/>
  </p:handoutMasterIdLst>
  <p:sldIdLst>
    <p:sldId id="778" r:id="rId2"/>
    <p:sldId id="285" r:id="rId3"/>
    <p:sldId id="781" r:id="rId4"/>
    <p:sldId id="782" r:id="rId5"/>
    <p:sldId id="780" r:id="rId6"/>
    <p:sldId id="776" r:id="rId7"/>
  </p:sldIdLst>
  <p:sldSz cx="6858000" cy="51435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ction" id="{5D26188A-8877-D343-ABC4-7579CEC42C0C}">
          <p14:sldIdLst>
            <p14:sldId id="778"/>
            <p14:sldId id="285"/>
            <p14:sldId id="781"/>
            <p14:sldId id="782"/>
            <p14:sldId id="780"/>
            <p14:sldId id="776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1572" userDrawn="1">
          <p15:clr>
            <a:srgbClr val="A4A3A4"/>
          </p15:clr>
        </p15:guide>
        <p15:guide id="2" pos="3564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AAE8F"/>
    <a:srgbClr val="0CC4A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D27102A9-8310-4765-A935-A1911B00CA55}" styleName="Light Style 1 - Accent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093" autoAdjust="0"/>
    <p:restoredTop sz="74898" autoAdjust="0"/>
  </p:normalViewPr>
  <p:slideViewPr>
    <p:cSldViewPr>
      <p:cViewPr varScale="1">
        <p:scale>
          <a:sx n="82" d="100"/>
          <a:sy n="82" d="100"/>
        </p:scale>
        <p:origin x="2227" y="72"/>
      </p:cViewPr>
      <p:guideLst>
        <p:guide orient="horz" pos="1572"/>
        <p:guide pos="3564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>
      <p:cViewPr varScale="1">
        <p:scale>
          <a:sx n="98" d="100"/>
          <a:sy n="98" d="100"/>
        </p:scale>
        <p:origin x="3546" y="9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5" tIns="46587" rIns="93175" bIns="46587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9" y="0"/>
            <a:ext cx="3037840" cy="464820"/>
          </a:xfrm>
          <a:prstGeom prst="rect">
            <a:avLst/>
          </a:prstGeom>
        </p:spPr>
        <p:txBody>
          <a:bodyPr vert="horz" lIns="93175" tIns="46587" rIns="93175" bIns="46587" rtlCol="0"/>
          <a:lstStyle>
            <a:lvl1pPr algn="r">
              <a:defRPr sz="1200"/>
            </a:lvl1pPr>
          </a:lstStyle>
          <a:p>
            <a:fld id="{A3EF21F7-98FD-41A7-A4CE-714FDED71D4E}" type="datetimeFigureOut">
              <a:rPr lang="en-US" smtClean="0"/>
              <a:t>6/5/2024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5" tIns="46587" rIns="93175" bIns="46587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9" y="8829967"/>
            <a:ext cx="3037840" cy="464820"/>
          </a:xfrm>
          <a:prstGeom prst="rect">
            <a:avLst/>
          </a:prstGeom>
        </p:spPr>
        <p:txBody>
          <a:bodyPr vert="horz" lIns="93175" tIns="46587" rIns="93175" bIns="46587" rtlCol="0" anchor="b"/>
          <a:lstStyle>
            <a:lvl1pPr algn="r">
              <a:defRPr sz="1200"/>
            </a:lvl1pPr>
          </a:lstStyle>
          <a:p>
            <a:fld id="{85959707-24D2-46CE-984F-5B71E66ECA7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0676782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5" tIns="46587" rIns="93175" bIns="46587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9" y="0"/>
            <a:ext cx="3037840" cy="464820"/>
          </a:xfrm>
          <a:prstGeom prst="rect">
            <a:avLst/>
          </a:prstGeom>
        </p:spPr>
        <p:txBody>
          <a:bodyPr vert="horz" lIns="93175" tIns="46587" rIns="93175" bIns="46587" rtlCol="0"/>
          <a:lstStyle>
            <a:lvl1pPr algn="r">
              <a:defRPr sz="1200"/>
            </a:lvl1pPr>
          </a:lstStyle>
          <a:p>
            <a:fld id="{F16BC46E-AFF4-4598-8970-9842EB7E8193}" type="datetimeFigureOut">
              <a:rPr lang="en-US" smtClean="0"/>
              <a:t>6/5/2024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5" tIns="46587" rIns="93175" bIns="46587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1"/>
            <a:ext cx="5608320" cy="4183380"/>
          </a:xfrm>
          <a:prstGeom prst="rect">
            <a:avLst/>
          </a:prstGeom>
        </p:spPr>
        <p:txBody>
          <a:bodyPr vert="horz" lIns="93175" tIns="46587" rIns="93175" bIns="46587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5" tIns="46587" rIns="93175" bIns="46587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9" y="8829967"/>
            <a:ext cx="3037840" cy="464820"/>
          </a:xfrm>
          <a:prstGeom prst="rect">
            <a:avLst/>
          </a:prstGeom>
        </p:spPr>
        <p:txBody>
          <a:bodyPr vert="horz" lIns="93175" tIns="46587" rIns="93175" bIns="46587" rtlCol="0" anchor="b"/>
          <a:lstStyle>
            <a:lvl1pPr algn="r">
              <a:defRPr sz="1200"/>
            </a:lvl1pPr>
          </a:lstStyle>
          <a:p>
            <a:fld id="{F264BA1E-6AC7-4534-AA62-D6AA5C834DC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154721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841772"/>
            <a:ext cx="58293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2701528"/>
            <a:ext cx="51435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Spring 2021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INTER 260 Responsible Conduct of Research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90DB9D-1392-4FC2-903F-60147DD10F4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58851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Spring 2021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INTER 260 Responsible Conduct of Research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90DB9D-1392-4FC2-903F-60147DD10F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58601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273844"/>
            <a:ext cx="1478756" cy="435887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273844"/>
            <a:ext cx="4350544" cy="435887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Spring 2021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INTER 260 Responsible Conduct of Research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90DB9D-1392-4FC2-903F-60147DD10F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52383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Spring 2021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INTER 260 Responsible Conduct of Research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90DB9D-1392-4FC2-903F-60147DD10F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97599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1282305"/>
            <a:ext cx="5915025" cy="213955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3442099"/>
            <a:ext cx="5915025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Spring 2021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INTER 260 Responsible Conduct of Research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90DB9D-1392-4FC2-903F-60147DD10F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86990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1369219"/>
            <a:ext cx="2914650" cy="326350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1369219"/>
            <a:ext cx="2914650" cy="326350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Spring 2021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INTER 260 Responsible Conduct of Research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90DB9D-1392-4FC2-903F-60147DD10F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9984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273845"/>
            <a:ext cx="5915025" cy="99417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1260872"/>
            <a:ext cx="2901255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1878806"/>
            <a:ext cx="2901255" cy="276344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1260872"/>
            <a:ext cx="2915543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1878806"/>
            <a:ext cx="2915543" cy="276344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Spring 2021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INTER 260 Responsible Conduct of Research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90DB9D-1392-4FC2-903F-60147DD10F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50537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Spring 2021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INTER 260 Responsible Conduct of Research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90DB9D-1392-4FC2-903F-60147DD10F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64345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Spring 2021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INTER 260 Responsible Conduct of Research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90DB9D-1392-4FC2-903F-60147DD10F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6947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342900"/>
            <a:ext cx="2211884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740570"/>
            <a:ext cx="3471863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1543050"/>
            <a:ext cx="2211884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Spring 2021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INTER 260 Responsible Conduct of Research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90DB9D-1392-4FC2-903F-60147DD10F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25144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342900"/>
            <a:ext cx="2211884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740570"/>
            <a:ext cx="3471863" cy="3655219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1543050"/>
            <a:ext cx="2211884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Spring 2021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INTER 260 Responsible Conduct of Research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90DB9D-1392-4FC2-903F-60147DD10F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52368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273845"/>
            <a:ext cx="5915025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1369219"/>
            <a:ext cx="5915025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4767264"/>
            <a:ext cx="154305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4767264"/>
            <a:ext cx="2314575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4767264"/>
            <a:ext cx="154305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14B52B-E3F2-4A79-A9B0-7F5258A2E8E6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246324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19" r:id="rId1"/>
    <p:sldLayoutId id="2147483920" r:id="rId2"/>
    <p:sldLayoutId id="2147483921" r:id="rId3"/>
    <p:sldLayoutId id="2147483922" r:id="rId4"/>
    <p:sldLayoutId id="2147483923" r:id="rId5"/>
    <p:sldLayoutId id="2147483924" r:id="rId6"/>
    <p:sldLayoutId id="2147483925" r:id="rId7"/>
    <p:sldLayoutId id="2147483926" r:id="rId8"/>
    <p:sldLayoutId id="2147483927" r:id="rId9"/>
    <p:sldLayoutId id="2147483928" r:id="rId10"/>
    <p:sldLayoutId id="2147483929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lsuhsc.edu/administration/academic/ors/clinicaltrials/default.aspx" TargetMode="Externa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19D32F93-50AC-4C46-A5DB-291C60DDB7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6858000" cy="51435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 descr="A purple and yellow text">
            <a:extLst>
              <a:ext uri="{FF2B5EF4-FFF2-40B4-BE49-F238E27FC236}">
                <a16:creationId xmlns:a16="http://schemas.microsoft.com/office/drawing/2014/main" id="{9F98A9AA-271A-E15A-CF15-A7368BC7616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9029" y="467456"/>
            <a:ext cx="5178027" cy="2252442"/>
          </a:xfrm>
          <a:prstGeom prst="rect">
            <a:avLst/>
          </a:prstGeom>
        </p:spPr>
      </p:pic>
      <p:sp>
        <p:nvSpPr>
          <p:cNvPr id="13" name="Right Triangle 12">
            <a:extLst>
              <a:ext uri="{FF2B5EF4-FFF2-40B4-BE49-F238E27FC236}">
                <a16:creationId xmlns:a16="http://schemas.microsoft.com/office/drawing/2014/main" id="{827DC2C4-B485-428A-BF4A-472D2967F4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4824405" y="2501900"/>
            <a:ext cx="1851660" cy="24003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EE04B5EB-F158-4507-90DD-BD23620C7C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60997" y="467456"/>
            <a:ext cx="6134093" cy="4205911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25233" y="2571750"/>
            <a:ext cx="5018441" cy="1284978"/>
          </a:xfrm>
        </p:spPr>
        <p:txBody>
          <a:bodyPr anchor="b">
            <a:noAutofit/>
          </a:bodyPr>
          <a:lstStyle/>
          <a:p>
            <a:pPr algn="l"/>
            <a:r>
              <a:rPr lang="en-US" sz="3200" b="1" dirty="0"/>
              <a:t>Clinical Trials Office Services 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25232" y="3856728"/>
            <a:ext cx="4118231" cy="564874"/>
          </a:xfrm>
        </p:spPr>
        <p:txBody>
          <a:bodyPr anchor="t">
            <a:normAutofit/>
          </a:bodyPr>
          <a:lstStyle/>
          <a:p>
            <a:pPr algn="l"/>
            <a:r>
              <a:rPr lang="en-US" dirty="0"/>
              <a:t>5 June 2024</a:t>
            </a:r>
          </a:p>
        </p:txBody>
      </p:sp>
    </p:spTree>
    <p:extLst>
      <p:ext uri="{BB962C8B-B14F-4D97-AF65-F5344CB8AC3E}">
        <p14:creationId xmlns:p14="http://schemas.microsoft.com/office/powerpoint/2010/main" val="39949015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"/>
            <a:ext cx="6858000" cy="857250"/>
          </a:xfrm>
          <a:solidFill>
            <a:srgbClr val="7030A0"/>
          </a:solidFill>
        </p:spPr>
        <p:txBody>
          <a:bodyPr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Objectives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90DB9D-1392-4FC2-903F-60147DD10F4C}" type="slidenum">
              <a:rPr lang="en-US" smtClean="0"/>
              <a:t>2</a:t>
            </a:fld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304800" y="1200150"/>
            <a:ext cx="6248400" cy="13388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Clr>
                <a:schemeClr val="accent4"/>
              </a:buClr>
              <a:buFont typeface="Wingdings" panose="05000000000000000000" pitchFamily="2" charset="2"/>
              <a:buChar char="§"/>
            </a:pPr>
            <a:r>
              <a:rPr lang="en-US" sz="2700" dirty="0"/>
              <a:t>Reintroduce the Clinical Trials Office</a:t>
            </a:r>
          </a:p>
          <a:p>
            <a:pPr marL="342900" indent="-342900">
              <a:buClr>
                <a:schemeClr val="accent4"/>
              </a:buClr>
              <a:buFont typeface="Wingdings" panose="05000000000000000000" pitchFamily="2" charset="2"/>
              <a:buChar char="§"/>
            </a:pPr>
            <a:r>
              <a:rPr lang="en-US" sz="2700" dirty="0"/>
              <a:t>Outline the services and tools provided by the CTO</a:t>
            </a:r>
          </a:p>
        </p:txBody>
      </p:sp>
    </p:spTree>
    <p:extLst>
      <p:ext uri="{BB962C8B-B14F-4D97-AF65-F5344CB8AC3E}">
        <p14:creationId xmlns:p14="http://schemas.microsoft.com/office/powerpoint/2010/main" val="29037042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"/>
            <a:ext cx="6858000" cy="857250"/>
          </a:xfrm>
          <a:solidFill>
            <a:srgbClr val="7030A0"/>
          </a:solidFill>
        </p:spPr>
        <p:txBody>
          <a:bodyPr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CTO Purpose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90DB9D-1392-4FC2-903F-60147DD10F4C}" type="slidenum">
              <a:rPr lang="en-US" smtClean="0"/>
              <a:t>3</a:t>
            </a:fld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304800" y="1200150"/>
            <a:ext cx="624840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Clr>
                <a:schemeClr val="accent4"/>
              </a:buClr>
            </a:pPr>
            <a:r>
              <a:rPr lang="en-US" b="0" i="0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Poppins" panose="00000500000000000000" pitchFamily="2" charset="0"/>
              </a:rPr>
              <a:t>The Clinical Trials Office (CTO) serves as a central resource for initiating and conducting clinical trials for LSUHSC investigators. We provide the following services: </a:t>
            </a:r>
          </a:p>
          <a:p>
            <a:pPr marL="285750" indent="-285750">
              <a:buClr>
                <a:schemeClr val="accent4"/>
              </a:buClr>
              <a:buFontTx/>
              <a:buChar char="-"/>
            </a:pPr>
            <a:r>
              <a:rPr lang="en-US" dirty="0">
                <a:solidFill>
                  <a:srgbClr val="333333"/>
                </a:solidFill>
                <a:highlight>
                  <a:srgbClr val="FFFFFF"/>
                </a:highlight>
                <a:latin typeface="Poppins" panose="00000500000000000000" pitchFamily="2" charset="0"/>
              </a:rPr>
              <a:t>Assistance with CDA/NDA review</a:t>
            </a:r>
          </a:p>
          <a:p>
            <a:pPr marL="285750" indent="-285750">
              <a:buClr>
                <a:schemeClr val="accent4"/>
              </a:buClr>
              <a:buFontTx/>
              <a:buChar char="-"/>
            </a:pPr>
            <a:r>
              <a:rPr lang="en-US" dirty="0">
                <a:solidFill>
                  <a:srgbClr val="333333"/>
                </a:solidFill>
                <a:highlight>
                  <a:srgbClr val="FFFFFF"/>
                </a:highlight>
                <a:latin typeface="Poppins" panose="00000500000000000000" pitchFamily="2" charset="0"/>
              </a:rPr>
              <a:t>Medicare Coverage Analysis </a:t>
            </a:r>
          </a:p>
          <a:p>
            <a:pPr marL="285750" indent="-285750">
              <a:buClr>
                <a:schemeClr val="accent4"/>
              </a:buClr>
              <a:buFontTx/>
              <a:buChar char="-"/>
            </a:pPr>
            <a:r>
              <a:rPr lang="en-US" dirty="0">
                <a:solidFill>
                  <a:srgbClr val="333333"/>
                </a:solidFill>
                <a:highlight>
                  <a:srgbClr val="FFFFFF"/>
                </a:highlight>
                <a:latin typeface="Poppins" panose="00000500000000000000" pitchFamily="2" charset="0"/>
              </a:rPr>
              <a:t>Contract review and negotiation</a:t>
            </a:r>
          </a:p>
          <a:p>
            <a:pPr marL="285750" indent="-285750">
              <a:buClr>
                <a:schemeClr val="accent4"/>
              </a:buClr>
              <a:buFontTx/>
              <a:buChar char="-"/>
            </a:pPr>
            <a:r>
              <a:rPr lang="en-US" dirty="0">
                <a:solidFill>
                  <a:srgbClr val="333333"/>
                </a:solidFill>
                <a:highlight>
                  <a:srgbClr val="FFFFFF"/>
                </a:highlight>
                <a:latin typeface="Poppins" panose="00000500000000000000" pitchFamily="2" charset="0"/>
              </a:rPr>
              <a:t>Budget development, review, and negotiation</a:t>
            </a:r>
          </a:p>
          <a:p>
            <a:pPr marL="285750" indent="-285750">
              <a:buClr>
                <a:schemeClr val="accent4"/>
              </a:buClr>
              <a:buFontTx/>
              <a:buChar char="-"/>
            </a:pPr>
            <a:r>
              <a:rPr lang="en-US" dirty="0">
                <a:solidFill>
                  <a:srgbClr val="333333"/>
                </a:solidFill>
                <a:highlight>
                  <a:srgbClr val="FFFFFF"/>
                </a:highlight>
                <a:latin typeface="Poppins" panose="00000500000000000000" pitchFamily="2" charset="0"/>
              </a:rPr>
              <a:t>Limited coordinator support  </a:t>
            </a:r>
          </a:p>
          <a:p>
            <a:pPr marL="285750" indent="-285750">
              <a:buClr>
                <a:schemeClr val="accent4"/>
              </a:buClr>
              <a:buFontTx/>
              <a:buChar char="-"/>
            </a:pPr>
            <a:r>
              <a:rPr lang="en-US" dirty="0">
                <a:solidFill>
                  <a:srgbClr val="333333"/>
                </a:solidFill>
                <a:highlight>
                  <a:srgbClr val="FFFFFF"/>
                </a:highlight>
                <a:latin typeface="Poppins" panose="00000500000000000000" pitchFamily="2" charset="0"/>
              </a:rPr>
              <a:t>ClinicalTrials.gov assistance</a:t>
            </a:r>
          </a:p>
        </p:txBody>
      </p:sp>
    </p:spTree>
    <p:extLst>
      <p:ext uri="{BB962C8B-B14F-4D97-AF65-F5344CB8AC3E}">
        <p14:creationId xmlns:p14="http://schemas.microsoft.com/office/powerpoint/2010/main" val="5031137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"/>
            <a:ext cx="6858000" cy="857250"/>
          </a:xfrm>
          <a:solidFill>
            <a:srgbClr val="7030A0"/>
          </a:solidFill>
        </p:spPr>
        <p:txBody>
          <a:bodyPr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CTO Staff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90DB9D-1392-4FC2-903F-60147DD10F4C}" type="slidenum">
              <a:rPr lang="en-US" smtClean="0"/>
              <a:t>4</a:t>
            </a:fld>
            <a:endParaRPr lang="en-US"/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92CB65AE-4DC3-1B90-E5A8-EA82B9AC4C3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18294324"/>
              </p:ext>
            </p:extLst>
          </p:nvPr>
        </p:nvGraphicFramePr>
        <p:xfrm>
          <a:off x="381000" y="1047750"/>
          <a:ext cx="6096000" cy="3302000"/>
        </p:xfrm>
        <a:graphic>
          <a:graphicData uri="http://schemas.openxmlformats.org/drawingml/2006/table">
            <a:tbl>
              <a:tblPr firstRow="1" bandRow="1">
                <a:tableStyleId>{D27102A9-8310-4765-A935-A1911B00CA55}</a:tableStyleId>
              </a:tblPr>
              <a:tblGrid>
                <a:gridCol w="3048000">
                  <a:extLst>
                    <a:ext uri="{9D8B030D-6E8A-4147-A177-3AD203B41FA5}">
                      <a16:colId xmlns:a16="http://schemas.microsoft.com/office/drawing/2014/main" val="1133099684"/>
                    </a:ext>
                  </a:extLst>
                </a:gridCol>
                <a:gridCol w="3048000">
                  <a:extLst>
                    <a:ext uri="{9D8B030D-6E8A-4147-A177-3AD203B41FA5}">
                      <a16:colId xmlns:a16="http://schemas.microsoft.com/office/drawing/2014/main" val="423896049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Team Member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Position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5494694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Michael Hagensee, MD, PhD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Executive Director, ORS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854868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Gabriela Bonvillain, CRA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Manager, Research Services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9653886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Benjamin Davis, JD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Contracts Analyst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9579356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Brianne Voros, MS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Clinical Trials Coordinator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7174359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Connie Romaine, NP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RN Clinical Trials Coordinator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15185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724820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"/>
            <a:ext cx="6858000" cy="857250"/>
          </a:xfrm>
          <a:solidFill>
            <a:srgbClr val="7030A0"/>
          </a:solidFill>
        </p:spPr>
        <p:txBody>
          <a:bodyPr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CTO Website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90DB9D-1392-4FC2-903F-60147DD10F4C}" type="slidenum">
              <a:rPr lang="en-US" smtClean="0"/>
              <a:t>5</a:t>
            </a:fld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304800" y="1200150"/>
            <a:ext cx="6248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buClr>
                <a:schemeClr val="accent4"/>
              </a:buClr>
            </a:pPr>
            <a:r>
              <a:rPr lang="en-US" dirty="0">
                <a:latin typeface="Poppins" panose="00000500000000000000" pitchFamily="2" charset="0"/>
                <a:cs typeface="Poppins" panose="00000500000000000000" pitchFamily="2" charset="0"/>
                <a:hlinkClick r:id="rId2"/>
              </a:rPr>
              <a:t>Walkthrough of the Website</a:t>
            </a:r>
            <a:endParaRPr lang="en-US" dirty="0"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865500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342900"/>
            <a:fld id="{FC90DB9D-1392-4FC2-903F-60147DD10F4C}" type="slidenum">
              <a:rPr lang="en-US">
                <a:solidFill>
                  <a:prstClr val="black">
                    <a:tint val="75000"/>
                  </a:prstClr>
                </a:solidFill>
                <a:latin typeface="Calibri" panose="020F0502020204030204"/>
              </a:rPr>
              <a:pPr defTabSz="342900"/>
              <a:t>6</a:t>
            </a:fld>
            <a:endParaRPr lang="en-US">
              <a:solidFill>
                <a:prstClr val="black">
                  <a:tint val="75000"/>
                </a:prstClr>
              </a:solidFill>
              <a:latin typeface="Calibri" panose="020F0502020204030204"/>
            </a:endParaRPr>
          </a:p>
        </p:txBody>
      </p:sp>
      <p:pic>
        <p:nvPicPr>
          <p:cNvPr id="2" name="Picture 2" descr="Any Questions Images – Browse 4,494 Stock Photos, Vectors, and Video |  Adobe Stock">
            <a:extLst>
              <a:ext uri="{FF2B5EF4-FFF2-40B4-BE49-F238E27FC236}">
                <a16:creationId xmlns:a16="http://schemas.microsoft.com/office/drawing/2014/main" id="{596E3C04-3885-704B-D316-382438B4213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285875"/>
            <a:ext cx="6858000" cy="2571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124020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2013 - 2022 Theme">
  <a:themeElements>
    <a:clrScheme name="Office 2013 - 2022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2022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3452</TotalTime>
  <Words>134</Words>
  <Application>Microsoft Office PowerPoint</Application>
  <PresentationFormat>Custom</PresentationFormat>
  <Paragraphs>33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Arial</vt:lpstr>
      <vt:lpstr>Calibri</vt:lpstr>
      <vt:lpstr>Calibri Light</vt:lpstr>
      <vt:lpstr>Poppins</vt:lpstr>
      <vt:lpstr>Wingdings</vt:lpstr>
      <vt:lpstr>Office 2013 - 2022 Theme</vt:lpstr>
      <vt:lpstr>Clinical Trials Office Services </vt:lpstr>
      <vt:lpstr>Objectives</vt:lpstr>
      <vt:lpstr>CTO Purpose</vt:lpstr>
      <vt:lpstr>CTO Staff</vt:lpstr>
      <vt:lpstr>CTO Website</vt:lpstr>
      <vt:lpstr>PowerPoint Presentation</vt:lpstr>
    </vt:vector>
  </TitlesOfParts>
  <Company>UMDNJ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UMDNJ</dc:creator>
  <cp:lastModifiedBy>Bonvillain, Gabriela D.</cp:lastModifiedBy>
  <cp:revision>257</cp:revision>
  <cp:lastPrinted>2020-04-03T19:30:52Z</cp:lastPrinted>
  <dcterms:created xsi:type="dcterms:W3CDTF">2016-03-30T16:09:11Z</dcterms:created>
  <dcterms:modified xsi:type="dcterms:W3CDTF">2024-06-05T16:52:17Z</dcterms:modified>
  <cp:contentStatus/>
</cp:coreProperties>
</file>