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8" r:id="rId1"/>
  </p:sldMasterIdLst>
  <p:notesMasterIdLst>
    <p:notesMasterId r:id="rId39"/>
  </p:notesMasterIdLst>
  <p:handoutMasterIdLst>
    <p:handoutMasterId r:id="rId40"/>
  </p:handoutMasterIdLst>
  <p:sldIdLst>
    <p:sldId id="778" r:id="rId2"/>
    <p:sldId id="285" r:id="rId3"/>
    <p:sldId id="436" r:id="rId4"/>
    <p:sldId id="781" r:id="rId5"/>
    <p:sldId id="810" r:id="rId6"/>
    <p:sldId id="803" r:id="rId7"/>
    <p:sldId id="814" r:id="rId8"/>
    <p:sldId id="821" r:id="rId9"/>
    <p:sldId id="820" r:id="rId10"/>
    <p:sldId id="813" r:id="rId11"/>
    <p:sldId id="815" r:id="rId12"/>
    <p:sldId id="807" r:id="rId13"/>
    <p:sldId id="811" r:id="rId14"/>
    <p:sldId id="804" r:id="rId15"/>
    <p:sldId id="806" r:id="rId16"/>
    <p:sldId id="819" r:id="rId17"/>
    <p:sldId id="798" r:id="rId18"/>
    <p:sldId id="794" r:id="rId19"/>
    <p:sldId id="790" r:id="rId20"/>
    <p:sldId id="789" r:id="rId21"/>
    <p:sldId id="792" r:id="rId22"/>
    <p:sldId id="783" r:id="rId23"/>
    <p:sldId id="780" r:id="rId24"/>
    <p:sldId id="788" r:id="rId25"/>
    <p:sldId id="800" r:id="rId26"/>
    <p:sldId id="799" r:id="rId27"/>
    <p:sldId id="801" r:id="rId28"/>
    <p:sldId id="785" r:id="rId29"/>
    <p:sldId id="816" r:id="rId30"/>
    <p:sldId id="809" r:id="rId31"/>
    <p:sldId id="808" r:id="rId32"/>
    <p:sldId id="817" r:id="rId33"/>
    <p:sldId id="784" r:id="rId34"/>
    <p:sldId id="812" r:id="rId35"/>
    <p:sldId id="818" r:id="rId36"/>
    <p:sldId id="822" r:id="rId37"/>
    <p:sldId id="776" r:id="rId38"/>
  </p:sldIdLst>
  <p:sldSz cx="6858000" cy="51435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id="{5D26188A-8877-D343-ABC4-7579CEC42C0C}">
          <p14:sldIdLst>
            <p14:sldId id="778"/>
            <p14:sldId id="285"/>
            <p14:sldId id="436"/>
            <p14:sldId id="781"/>
            <p14:sldId id="810"/>
            <p14:sldId id="803"/>
            <p14:sldId id="814"/>
            <p14:sldId id="821"/>
            <p14:sldId id="820"/>
            <p14:sldId id="813"/>
            <p14:sldId id="815"/>
            <p14:sldId id="807"/>
            <p14:sldId id="811"/>
            <p14:sldId id="804"/>
            <p14:sldId id="806"/>
            <p14:sldId id="819"/>
            <p14:sldId id="798"/>
            <p14:sldId id="794"/>
            <p14:sldId id="790"/>
            <p14:sldId id="789"/>
            <p14:sldId id="792"/>
            <p14:sldId id="783"/>
            <p14:sldId id="780"/>
            <p14:sldId id="788"/>
            <p14:sldId id="800"/>
            <p14:sldId id="799"/>
            <p14:sldId id="801"/>
            <p14:sldId id="785"/>
            <p14:sldId id="816"/>
            <p14:sldId id="809"/>
            <p14:sldId id="808"/>
            <p14:sldId id="817"/>
            <p14:sldId id="784"/>
            <p14:sldId id="812"/>
            <p14:sldId id="818"/>
            <p14:sldId id="822"/>
            <p14:sldId id="776"/>
          </p14:sldIdLst>
        </p14:section>
      </p14:sectionLst>
    </p:ext>
    <p:ext uri="{EFAFB233-063F-42B5-8137-9DF3F51BA10A}">
      <p15:sldGuideLst xmlns:p15="http://schemas.microsoft.com/office/powerpoint/2012/main">
        <p15:guide id="1" orient="horz" pos="1572" userDrawn="1">
          <p15:clr>
            <a:srgbClr val="A4A3A4"/>
          </p15:clr>
        </p15:guide>
        <p15:guide id="2" pos="356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E5"/>
    <a:srgbClr val="FFFFDD"/>
    <a:srgbClr val="FFFFCC"/>
    <a:srgbClr val="5F2987"/>
    <a:srgbClr val="0AAE8F"/>
    <a:srgbClr val="0CC4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CCBF20-649F-440A-B1C6-90C3A4A76DCB}" v="9" dt="2024-05-01T15:55:35.0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93" autoAdjust="0"/>
    <p:restoredTop sz="94947" autoAdjust="0"/>
  </p:normalViewPr>
  <p:slideViewPr>
    <p:cSldViewPr>
      <p:cViewPr varScale="1">
        <p:scale>
          <a:sx n="118" d="100"/>
          <a:sy n="118" d="100"/>
        </p:scale>
        <p:origin x="2141" y="80"/>
      </p:cViewPr>
      <p:guideLst>
        <p:guide orient="horz" pos="1572"/>
        <p:guide pos="3564"/>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98" d="100"/>
          <a:sy n="98" d="100"/>
        </p:scale>
        <p:origin x="354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oros, Brianne A." userId="9ba24a4c-14d5-4686-a320-1b80194c51d5" providerId="ADAL" clId="{93CCBF20-649F-440A-B1C6-90C3A4A76DCB}"/>
    <pc:docChg chg="undo custSel addSld modSld sldOrd modSection">
      <pc:chgData name="Voros, Brianne A." userId="9ba24a4c-14d5-4686-a320-1b80194c51d5" providerId="ADAL" clId="{93CCBF20-649F-440A-B1C6-90C3A4A76DCB}" dt="2024-05-01T15:55:50.694" v="395" actId="14100"/>
      <pc:docMkLst>
        <pc:docMk/>
      </pc:docMkLst>
      <pc:sldChg chg="ord">
        <pc:chgData name="Voros, Brianne A." userId="9ba24a4c-14d5-4686-a320-1b80194c51d5" providerId="ADAL" clId="{93CCBF20-649F-440A-B1C6-90C3A4A76DCB}" dt="2024-05-01T14:10:10.433" v="23"/>
        <pc:sldMkLst>
          <pc:docMk/>
          <pc:sldMk cId="3347769702" sldId="789"/>
        </pc:sldMkLst>
      </pc:sldChg>
      <pc:sldChg chg="addSp delSp modSp mod">
        <pc:chgData name="Voros, Brianne A." userId="9ba24a4c-14d5-4686-a320-1b80194c51d5" providerId="ADAL" clId="{93CCBF20-649F-440A-B1C6-90C3A4A76DCB}" dt="2024-05-01T07:21:48.726" v="20" actId="478"/>
        <pc:sldMkLst>
          <pc:docMk/>
          <pc:sldMk cId="981958710" sldId="807"/>
        </pc:sldMkLst>
        <pc:spChg chg="add mod">
          <ac:chgData name="Voros, Brianne A." userId="9ba24a4c-14d5-4686-a320-1b80194c51d5" providerId="ADAL" clId="{93CCBF20-649F-440A-B1C6-90C3A4A76DCB}" dt="2024-05-01T07:21:28.710" v="14" actId="14100"/>
          <ac:spMkLst>
            <pc:docMk/>
            <pc:sldMk cId="981958710" sldId="807"/>
            <ac:spMk id="182" creationId="{70CAFA5B-FAC8-134E-20B3-EA72CDA8E32A}"/>
          </ac:spMkLst>
        </pc:spChg>
        <pc:spChg chg="add del mod">
          <ac:chgData name="Voros, Brianne A." userId="9ba24a4c-14d5-4686-a320-1b80194c51d5" providerId="ADAL" clId="{93CCBF20-649F-440A-B1C6-90C3A4A76DCB}" dt="2024-05-01T07:21:48.726" v="20" actId="478"/>
          <ac:spMkLst>
            <pc:docMk/>
            <pc:sldMk cId="981958710" sldId="807"/>
            <ac:spMk id="184" creationId="{BE1830F8-2B4B-B388-452F-5116F012942B}"/>
          </ac:spMkLst>
        </pc:spChg>
        <pc:cxnChg chg="add mod">
          <ac:chgData name="Voros, Brianne A." userId="9ba24a4c-14d5-4686-a320-1b80194c51d5" providerId="ADAL" clId="{93CCBF20-649F-440A-B1C6-90C3A4A76DCB}" dt="2024-05-01T07:21:33.984" v="16" actId="14100"/>
          <ac:cxnSpMkLst>
            <pc:docMk/>
            <pc:sldMk cId="981958710" sldId="807"/>
            <ac:cxnSpMk id="183" creationId="{5E8BECD1-C198-0CB9-660F-68897F7FEE64}"/>
          </ac:cxnSpMkLst>
        </pc:cxnChg>
      </pc:sldChg>
      <pc:sldChg chg="addSp modSp mod">
        <pc:chgData name="Voros, Brianne A." userId="9ba24a4c-14d5-4686-a320-1b80194c51d5" providerId="ADAL" clId="{93CCBF20-649F-440A-B1C6-90C3A4A76DCB}" dt="2024-05-01T15:44:23.467" v="339" actId="1076"/>
        <pc:sldMkLst>
          <pc:docMk/>
          <pc:sldMk cId="3384246932" sldId="810"/>
        </pc:sldMkLst>
        <pc:spChg chg="add mod">
          <ac:chgData name="Voros, Brianne A." userId="9ba24a4c-14d5-4686-a320-1b80194c51d5" providerId="ADAL" clId="{93CCBF20-649F-440A-B1C6-90C3A4A76DCB}" dt="2024-05-01T15:44:23.467" v="339" actId="1076"/>
          <ac:spMkLst>
            <pc:docMk/>
            <pc:sldMk cId="3384246932" sldId="810"/>
            <ac:spMk id="6" creationId="{AE860D5E-A431-7AC8-9C40-5DFC1A042B93}"/>
          </ac:spMkLst>
        </pc:spChg>
      </pc:sldChg>
      <pc:sldChg chg="modSp mod">
        <pc:chgData name="Voros, Brianne A." userId="9ba24a4c-14d5-4686-a320-1b80194c51d5" providerId="ADAL" clId="{93CCBF20-649F-440A-B1C6-90C3A4A76DCB}" dt="2024-05-01T15:39:13.669" v="331" actId="207"/>
        <pc:sldMkLst>
          <pc:docMk/>
          <pc:sldMk cId="3270784687" sldId="811"/>
        </pc:sldMkLst>
        <pc:spChg chg="mod">
          <ac:chgData name="Voros, Brianne A." userId="9ba24a4c-14d5-4686-a320-1b80194c51d5" providerId="ADAL" clId="{93CCBF20-649F-440A-B1C6-90C3A4A76DCB}" dt="2024-05-01T15:39:13.669" v="331" actId="207"/>
          <ac:spMkLst>
            <pc:docMk/>
            <pc:sldMk cId="3270784687" sldId="811"/>
            <ac:spMk id="3" creationId="{C87E9707-3D1D-4BAF-44A2-CF509D0C7C5D}"/>
          </ac:spMkLst>
        </pc:spChg>
      </pc:sldChg>
      <pc:sldChg chg="ord">
        <pc:chgData name="Voros, Brianne A." userId="9ba24a4c-14d5-4686-a320-1b80194c51d5" providerId="ADAL" clId="{93CCBF20-649F-440A-B1C6-90C3A4A76DCB}" dt="2024-05-01T15:28:11.681" v="224"/>
        <pc:sldMkLst>
          <pc:docMk/>
          <pc:sldMk cId="3834357733" sldId="814"/>
        </pc:sldMkLst>
      </pc:sldChg>
      <pc:sldChg chg="addSp delSp modSp add mod">
        <pc:chgData name="Voros, Brianne A." userId="9ba24a4c-14d5-4686-a320-1b80194c51d5" providerId="ADAL" clId="{93CCBF20-649F-440A-B1C6-90C3A4A76DCB}" dt="2024-05-01T15:07:33.805" v="147" actId="1076"/>
        <pc:sldMkLst>
          <pc:docMk/>
          <pc:sldMk cId="3754799331" sldId="820"/>
        </pc:sldMkLst>
        <pc:spChg chg="del">
          <ac:chgData name="Voros, Brianne A." userId="9ba24a4c-14d5-4686-a320-1b80194c51d5" providerId="ADAL" clId="{93CCBF20-649F-440A-B1C6-90C3A4A76DCB}" dt="2024-05-01T14:44:13.904" v="25" actId="478"/>
          <ac:spMkLst>
            <pc:docMk/>
            <pc:sldMk cId="3754799331" sldId="820"/>
            <ac:spMk id="3" creationId="{3CE4808B-41D0-36D3-FCEF-DBF342FC330F}"/>
          </ac:spMkLst>
        </pc:spChg>
        <pc:spChg chg="mod">
          <ac:chgData name="Voros, Brianne A." userId="9ba24a4c-14d5-4686-a320-1b80194c51d5" providerId="ADAL" clId="{93CCBF20-649F-440A-B1C6-90C3A4A76DCB}" dt="2024-05-01T14:54:37.734" v="114" actId="20577"/>
          <ac:spMkLst>
            <pc:docMk/>
            <pc:sldMk cId="3754799331" sldId="820"/>
            <ac:spMk id="5" creationId="{AE3D2698-C4BB-4610-A9C4-E81B3DC9BFDF}"/>
          </ac:spMkLst>
        </pc:spChg>
        <pc:spChg chg="add del mod">
          <ac:chgData name="Voros, Brianne A." userId="9ba24a4c-14d5-4686-a320-1b80194c51d5" providerId="ADAL" clId="{93CCBF20-649F-440A-B1C6-90C3A4A76DCB}" dt="2024-05-01T14:54:13.009" v="46" actId="478"/>
          <ac:spMkLst>
            <pc:docMk/>
            <pc:sldMk cId="3754799331" sldId="820"/>
            <ac:spMk id="7" creationId="{62BAC558-DFF0-6B2F-EFA4-5644506BA490}"/>
          </ac:spMkLst>
        </pc:spChg>
        <pc:picChg chg="add del mod">
          <ac:chgData name="Voros, Brianne A." userId="9ba24a4c-14d5-4686-a320-1b80194c51d5" providerId="ADAL" clId="{93CCBF20-649F-440A-B1C6-90C3A4A76DCB}" dt="2024-05-01T14:54:05.927" v="42" actId="478"/>
          <ac:picMkLst>
            <pc:docMk/>
            <pc:sldMk cId="3754799331" sldId="820"/>
            <ac:picMk id="4" creationId="{77E93D87-9BDD-070D-45EB-8952FDD33A6E}"/>
          </ac:picMkLst>
        </pc:picChg>
        <pc:picChg chg="add mod">
          <ac:chgData name="Voros, Brianne A." userId="9ba24a4c-14d5-4686-a320-1b80194c51d5" providerId="ADAL" clId="{93CCBF20-649F-440A-B1C6-90C3A4A76DCB}" dt="2024-05-01T15:01:01.934" v="134" actId="1440"/>
          <ac:picMkLst>
            <pc:docMk/>
            <pc:sldMk cId="3754799331" sldId="820"/>
            <ac:picMk id="9" creationId="{02165273-08A6-2692-00FD-A7C67028A2FD}"/>
          </ac:picMkLst>
        </pc:picChg>
        <pc:picChg chg="add mod">
          <ac:chgData name="Voros, Brianne A." userId="9ba24a4c-14d5-4686-a320-1b80194c51d5" providerId="ADAL" clId="{93CCBF20-649F-440A-B1C6-90C3A4A76DCB}" dt="2024-05-01T15:07:33.805" v="147" actId="1076"/>
          <ac:picMkLst>
            <pc:docMk/>
            <pc:sldMk cId="3754799331" sldId="820"/>
            <ac:picMk id="11" creationId="{CB71335D-17CE-C70A-C634-C7F7F3DD27C0}"/>
          </ac:picMkLst>
        </pc:picChg>
        <pc:picChg chg="add mod">
          <ac:chgData name="Voros, Brianne A." userId="9ba24a4c-14d5-4686-a320-1b80194c51d5" providerId="ADAL" clId="{93CCBF20-649F-440A-B1C6-90C3A4A76DCB}" dt="2024-05-01T15:07:31.925" v="146" actId="1076"/>
          <ac:picMkLst>
            <pc:docMk/>
            <pc:sldMk cId="3754799331" sldId="820"/>
            <ac:picMk id="13" creationId="{4F28B230-B6A2-CAE7-EFF2-48C25AE945EA}"/>
          </ac:picMkLst>
        </pc:picChg>
        <pc:picChg chg="add mod">
          <ac:chgData name="Voros, Brianne A." userId="9ba24a4c-14d5-4686-a320-1b80194c51d5" providerId="ADAL" clId="{93CCBF20-649F-440A-B1C6-90C3A4A76DCB}" dt="2024-05-01T15:07:30.119" v="145" actId="1076"/>
          <ac:picMkLst>
            <pc:docMk/>
            <pc:sldMk cId="3754799331" sldId="820"/>
            <ac:picMk id="15" creationId="{A4DBA934-FF99-8A7E-CC4E-ABD77028FE3B}"/>
          </ac:picMkLst>
        </pc:picChg>
        <pc:picChg chg="add mod">
          <ac:chgData name="Voros, Brianne A." userId="9ba24a4c-14d5-4686-a320-1b80194c51d5" providerId="ADAL" clId="{93CCBF20-649F-440A-B1C6-90C3A4A76DCB}" dt="2024-05-01T15:07:28.330" v="144" actId="1076"/>
          <ac:picMkLst>
            <pc:docMk/>
            <pc:sldMk cId="3754799331" sldId="820"/>
            <ac:picMk id="17" creationId="{E06BFB89-B8B8-6126-DF37-B1D7897E6F16}"/>
          </ac:picMkLst>
        </pc:picChg>
      </pc:sldChg>
      <pc:sldChg chg="modSp add mod">
        <pc:chgData name="Voros, Brianne A." userId="9ba24a4c-14d5-4686-a320-1b80194c51d5" providerId="ADAL" clId="{93CCBF20-649F-440A-B1C6-90C3A4A76DCB}" dt="2024-05-01T15:29:04.299" v="258" actId="20577"/>
        <pc:sldMkLst>
          <pc:docMk/>
          <pc:sldMk cId="3230227970" sldId="821"/>
        </pc:sldMkLst>
        <pc:spChg chg="mod">
          <ac:chgData name="Voros, Brianne A." userId="9ba24a4c-14d5-4686-a320-1b80194c51d5" providerId="ADAL" clId="{93CCBF20-649F-440A-B1C6-90C3A4A76DCB}" dt="2024-05-01T15:28:21.878" v="249" actId="20577"/>
          <ac:spMkLst>
            <pc:docMk/>
            <pc:sldMk cId="3230227970" sldId="821"/>
            <ac:spMk id="2" creationId="{00000000-0000-0000-0000-000000000000}"/>
          </ac:spMkLst>
        </pc:spChg>
        <pc:spChg chg="mod">
          <ac:chgData name="Voros, Brianne A." userId="9ba24a4c-14d5-4686-a320-1b80194c51d5" providerId="ADAL" clId="{93CCBF20-649F-440A-B1C6-90C3A4A76DCB}" dt="2024-05-01T15:29:04.299" v="258" actId="20577"/>
          <ac:spMkLst>
            <pc:docMk/>
            <pc:sldMk cId="3230227970" sldId="821"/>
            <ac:spMk id="8" creationId="{6D3ED2E2-A494-17F6-7A24-700106A02D03}"/>
          </ac:spMkLst>
        </pc:spChg>
      </pc:sldChg>
      <pc:sldChg chg="addSp delSp modSp add mod">
        <pc:chgData name="Voros, Brianne A." userId="9ba24a4c-14d5-4686-a320-1b80194c51d5" providerId="ADAL" clId="{93CCBF20-649F-440A-B1C6-90C3A4A76DCB}" dt="2024-05-01T15:55:50.694" v="395" actId="14100"/>
        <pc:sldMkLst>
          <pc:docMk/>
          <pc:sldMk cId="3182147523" sldId="822"/>
        </pc:sldMkLst>
        <pc:spChg chg="add del mod">
          <ac:chgData name="Voros, Brianne A." userId="9ba24a4c-14d5-4686-a320-1b80194c51d5" providerId="ADAL" clId="{93CCBF20-649F-440A-B1C6-90C3A4A76DCB}" dt="2024-05-01T15:49:35.329" v="382"/>
          <ac:spMkLst>
            <pc:docMk/>
            <pc:sldMk cId="3182147523" sldId="822"/>
            <ac:spMk id="2" creationId="{D9166A23-254F-8803-EB39-7098EDB840AA}"/>
          </ac:spMkLst>
        </pc:spChg>
        <pc:spChg chg="mod">
          <ac:chgData name="Voros, Brianne A." userId="9ba24a4c-14d5-4686-a320-1b80194c51d5" providerId="ADAL" clId="{93CCBF20-649F-440A-B1C6-90C3A4A76DCB}" dt="2024-05-01T15:55:50.694" v="395" actId="14100"/>
          <ac:spMkLst>
            <pc:docMk/>
            <pc:sldMk cId="3182147523" sldId="822"/>
            <ac:spMk id="3" creationId="{1A0D65EB-D1BA-D8A3-7373-C3D94613FC1C}"/>
          </ac:spMkLst>
        </pc:spChg>
        <pc:spChg chg="mod">
          <ac:chgData name="Voros, Brianne A." userId="9ba24a4c-14d5-4686-a320-1b80194c51d5" providerId="ADAL" clId="{93CCBF20-649F-440A-B1C6-90C3A4A76DCB}" dt="2024-05-01T15:44:33.447" v="349" actId="20577"/>
          <ac:spMkLst>
            <pc:docMk/>
            <pc:sldMk cId="3182147523" sldId="822"/>
            <ac:spMk id="5" creationId="{AE3D2698-C4BB-4610-A9C4-E81B3DC9BFD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A3EF21F7-98FD-41A7-A4CE-714FDED71D4E}" type="datetimeFigureOut">
              <a:rPr lang="en-US" smtClean="0"/>
              <a:t>5/1/2024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85959707-24D2-46CE-984F-5B71E66ECA7D}" type="slidenum">
              <a:rPr lang="en-US" smtClean="0"/>
              <a:t>‹#›</a:t>
            </a:fld>
            <a:endParaRPr lang="en-US"/>
          </a:p>
        </p:txBody>
      </p:sp>
    </p:spTree>
    <p:extLst>
      <p:ext uri="{BB962C8B-B14F-4D97-AF65-F5344CB8AC3E}">
        <p14:creationId xmlns:p14="http://schemas.microsoft.com/office/powerpoint/2010/main" val="31606767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F16BC46E-AFF4-4598-8970-9842EB7E8193}" type="datetimeFigureOut">
              <a:rPr lang="en-US" smtClean="0"/>
              <a:t>5/1/2024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F264BA1E-6AC7-4534-AA62-D6AA5C834DC4}" type="slidenum">
              <a:rPr lang="en-US" smtClean="0"/>
              <a:t>‹#›</a:t>
            </a:fld>
            <a:endParaRPr lang="en-US"/>
          </a:p>
        </p:txBody>
      </p:sp>
    </p:spTree>
    <p:extLst>
      <p:ext uri="{BB962C8B-B14F-4D97-AF65-F5344CB8AC3E}">
        <p14:creationId xmlns:p14="http://schemas.microsoft.com/office/powerpoint/2010/main" val="15315472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841772"/>
            <a:ext cx="58293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2701528"/>
            <a:ext cx="51435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Spring 2021</a:t>
            </a:r>
          </a:p>
        </p:txBody>
      </p:sp>
      <p:sp>
        <p:nvSpPr>
          <p:cNvPr id="5" name="Footer Placeholder 4"/>
          <p:cNvSpPr>
            <a:spLocks noGrp="1"/>
          </p:cNvSpPr>
          <p:nvPr>
            <p:ph type="ftr" sz="quarter" idx="11"/>
          </p:nvPr>
        </p:nvSpPr>
        <p:spPr/>
        <p:txBody>
          <a:bodyPr/>
          <a:lstStyle/>
          <a:p>
            <a:r>
              <a:rPr lang="en-US"/>
              <a:t>INTER 260 Responsible Conduct of Research</a:t>
            </a:r>
          </a:p>
        </p:txBody>
      </p:sp>
      <p:sp>
        <p:nvSpPr>
          <p:cNvPr id="6" name="Slide Number Placeholder 5"/>
          <p:cNvSpPr>
            <a:spLocks noGrp="1"/>
          </p:cNvSpPr>
          <p:nvPr>
            <p:ph type="sldNum" sz="quarter" idx="12"/>
          </p:nvPr>
        </p:nvSpPr>
        <p:spPr/>
        <p:txBody>
          <a:bodyPr/>
          <a:lstStyle/>
          <a:p>
            <a:fld id="{FC90DB9D-1392-4FC2-903F-60147DD10F4C}" type="slidenum">
              <a:rPr lang="en-US" smtClean="0"/>
              <a:pPr/>
              <a:t>‹#›</a:t>
            </a:fld>
            <a:endParaRPr lang="en-US"/>
          </a:p>
        </p:txBody>
      </p:sp>
    </p:spTree>
    <p:extLst>
      <p:ext uri="{BB962C8B-B14F-4D97-AF65-F5344CB8AC3E}">
        <p14:creationId xmlns:p14="http://schemas.microsoft.com/office/powerpoint/2010/main" val="1795885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Spring 2021</a:t>
            </a:r>
          </a:p>
        </p:txBody>
      </p:sp>
      <p:sp>
        <p:nvSpPr>
          <p:cNvPr id="5" name="Footer Placeholder 4"/>
          <p:cNvSpPr>
            <a:spLocks noGrp="1"/>
          </p:cNvSpPr>
          <p:nvPr>
            <p:ph type="ftr" sz="quarter" idx="11"/>
          </p:nvPr>
        </p:nvSpPr>
        <p:spPr/>
        <p:txBody>
          <a:bodyPr/>
          <a:lstStyle/>
          <a:p>
            <a:r>
              <a:rPr lang="en-US"/>
              <a:t>INTER 260 Responsible Conduct of Research</a:t>
            </a:r>
          </a:p>
        </p:txBody>
      </p:sp>
      <p:sp>
        <p:nvSpPr>
          <p:cNvPr id="6" name="Slide Number Placeholder 5"/>
          <p:cNvSpPr>
            <a:spLocks noGrp="1"/>
          </p:cNvSpPr>
          <p:nvPr>
            <p:ph type="sldNum" sz="quarter" idx="12"/>
          </p:nvPr>
        </p:nvSpPr>
        <p:spPr/>
        <p:txBody>
          <a:bodyPr/>
          <a:lstStyle/>
          <a:p>
            <a:fld id="{FC90DB9D-1392-4FC2-903F-60147DD10F4C}" type="slidenum">
              <a:rPr lang="en-US" smtClean="0"/>
              <a:t>‹#›</a:t>
            </a:fld>
            <a:endParaRPr lang="en-US"/>
          </a:p>
        </p:txBody>
      </p:sp>
    </p:spTree>
    <p:extLst>
      <p:ext uri="{BB962C8B-B14F-4D97-AF65-F5344CB8AC3E}">
        <p14:creationId xmlns:p14="http://schemas.microsoft.com/office/powerpoint/2010/main" val="2525860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273844"/>
            <a:ext cx="1478756"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273844"/>
            <a:ext cx="4350544"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Spring 2021</a:t>
            </a:r>
          </a:p>
        </p:txBody>
      </p:sp>
      <p:sp>
        <p:nvSpPr>
          <p:cNvPr id="5" name="Footer Placeholder 4"/>
          <p:cNvSpPr>
            <a:spLocks noGrp="1"/>
          </p:cNvSpPr>
          <p:nvPr>
            <p:ph type="ftr" sz="quarter" idx="11"/>
          </p:nvPr>
        </p:nvSpPr>
        <p:spPr/>
        <p:txBody>
          <a:bodyPr/>
          <a:lstStyle/>
          <a:p>
            <a:r>
              <a:rPr lang="en-US"/>
              <a:t>INTER 260 Responsible Conduct of Research</a:t>
            </a:r>
          </a:p>
        </p:txBody>
      </p:sp>
      <p:sp>
        <p:nvSpPr>
          <p:cNvPr id="6" name="Slide Number Placeholder 5"/>
          <p:cNvSpPr>
            <a:spLocks noGrp="1"/>
          </p:cNvSpPr>
          <p:nvPr>
            <p:ph type="sldNum" sz="quarter" idx="12"/>
          </p:nvPr>
        </p:nvSpPr>
        <p:spPr/>
        <p:txBody>
          <a:bodyPr/>
          <a:lstStyle/>
          <a:p>
            <a:fld id="{FC90DB9D-1392-4FC2-903F-60147DD10F4C}" type="slidenum">
              <a:rPr lang="en-US" smtClean="0"/>
              <a:t>‹#›</a:t>
            </a:fld>
            <a:endParaRPr lang="en-US"/>
          </a:p>
        </p:txBody>
      </p:sp>
    </p:spTree>
    <p:extLst>
      <p:ext uri="{BB962C8B-B14F-4D97-AF65-F5344CB8AC3E}">
        <p14:creationId xmlns:p14="http://schemas.microsoft.com/office/powerpoint/2010/main" val="3955238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Spring 2021</a:t>
            </a:r>
          </a:p>
        </p:txBody>
      </p:sp>
      <p:sp>
        <p:nvSpPr>
          <p:cNvPr id="5" name="Footer Placeholder 4"/>
          <p:cNvSpPr>
            <a:spLocks noGrp="1"/>
          </p:cNvSpPr>
          <p:nvPr>
            <p:ph type="ftr" sz="quarter" idx="11"/>
          </p:nvPr>
        </p:nvSpPr>
        <p:spPr/>
        <p:txBody>
          <a:bodyPr/>
          <a:lstStyle/>
          <a:p>
            <a:r>
              <a:rPr lang="en-US"/>
              <a:t>INTER 260 Responsible Conduct of Research</a:t>
            </a:r>
          </a:p>
        </p:txBody>
      </p:sp>
      <p:sp>
        <p:nvSpPr>
          <p:cNvPr id="6" name="Slide Number Placeholder 5"/>
          <p:cNvSpPr>
            <a:spLocks noGrp="1"/>
          </p:cNvSpPr>
          <p:nvPr>
            <p:ph type="sldNum" sz="quarter" idx="12"/>
          </p:nvPr>
        </p:nvSpPr>
        <p:spPr/>
        <p:txBody>
          <a:bodyPr/>
          <a:lstStyle/>
          <a:p>
            <a:fld id="{FC90DB9D-1392-4FC2-903F-60147DD10F4C}" type="slidenum">
              <a:rPr lang="en-US" smtClean="0"/>
              <a:t>‹#›</a:t>
            </a:fld>
            <a:endParaRPr lang="en-US"/>
          </a:p>
        </p:txBody>
      </p:sp>
    </p:spTree>
    <p:extLst>
      <p:ext uri="{BB962C8B-B14F-4D97-AF65-F5344CB8AC3E}">
        <p14:creationId xmlns:p14="http://schemas.microsoft.com/office/powerpoint/2010/main" val="1229759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1282305"/>
            <a:ext cx="5915025"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3442099"/>
            <a:ext cx="5915025"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Spring 2021</a:t>
            </a:r>
          </a:p>
        </p:txBody>
      </p:sp>
      <p:sp>
        <p:nvSpPr>
          <p:cNvPr id="5" name="Footer Placeholder 4"/>
          <p:cNvSpPr>
            <a:spLocks noGrp="1"/>
          </p:cNvSpPr>
          <p:nvPr>
            <p:ph type="ftr" sz="quarter" idx="11"/>
          </p:nvPr>
        </p:nvSpPr>
        <p:spPr/>
        <p:txBody>
          <a:bodyPr/>
          <a:lstStyle/>
          <a:p>
            <a:r>
              <a:rPr lang="en-US"/>
              <a:t>INTER 260 Responsible Conduct of Research</a:t>
            </a:r>
          </a:p>
        </p:txBody>
      </p:sp>
      <p:sp>
        <p:nvSpPr>
          <p:cNvPr id="6" name="Slide Number Placeholder 5"/>
          <p:cNvSpPr>
            <a:spLocks noGrp="1"/>
          </p:cNvSpPr>
          <p:nvPr>
            <p:ph type="sldNum" sz="quarter" idx="12"/>
          </p:nvPr>
        </p:nvSpPr>
        <p:spPr/>
        <p:txBody>
          <a:bodyPr/>
          <a:lstStyle/>
          <a:p>
            <a:fld id="{FC90DB9D-1392-4FC2-903F-60147DD10F4C}" type="slidenum">
              <a:rPr lang="en-US" smtClean="0"/>
              <a:t>‹#›</a:t>
            </a:fld>
            <a:endParaRPr lang="en-US"/>
          </a:p>
        </p:txBody>
      </p:sp>
    </p:spTree>
    <p:extLst>
      <p:ext uri="{BB962C8B-B14F-4D97-AF65-F5344CB8AC3E}">
        <p14:creationId xmlns:p14="http://schemas.microsoft.com/office/powerpoint/2010/main" val="628699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1369219"/>
            <a:ext cx="29146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1369219"/>
            <a:ext cx="29146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Spring 2021</a:t>
            </a:r>
          </a:p>
        </p:txBody>
      </p:sp>
      <p:sp>
        <p:nvSpPr>
          <p:cNvPr id="6" name="Footer Placeholder 5"/>
          <p:cNvSpPr>
            <a:spLocks noGrp="1"/>
          </p:cNvSpPr>
          <p:nvPr>
            <p:ph type="ftr" sz="quarter" idx="11"/>
          </p:nvPr>
        </p:nvSpPr>
        <p:spPr/>
        <p:txBody>
          <a:bodyPr/>
          <a:lstStyle/>
          <a:p>
            <a:r>
              <a:rPr lang="en-US"/>
              <a:t>INTER 260 Responsible Conduct of Research</a:t>
            </a:r>
          </a:p>
        </p:txBody>
      </p:sp>
      <p:sp>
        <p:nvSpPr>
          <p:cNvPr id="7" name="Slide Number Placeholder 6"/>
          <p:cNvSpPr>
            <a:spLocks noGrp="1"/>
          </p:cNvSpPr>
          <p:nvPr>
            <p:ph type="sldNum" sz="quarter" idx="12"/>
          </p:nvPr>
        </p:nvSpPr>
        <p:spPr/>
        <p:txBody>
          <a:bodyPr/>
          <a:lstStyle/>
          <a:p>
            <a:fld id="{FC90DB9D-1392-4FC2-903F-60147DD10F4C}" type="slidenum">
              <a:rPr lang="en-US" smtClean="0"/>
              <a:t>‹#›</a:t>
            </a:fld>
            <a:endParaRPr lang="en-US"/>
          </a:p>
        </p:txBody>
      </p:sp>
    </p:spTree>
    <p:extLst>
      <p:ext uri="{BB962C8B-B14F-4D97-AF65-F5344CB8AC3E}">
        <p14:creationId xmlns:p14="http://schemas.microsoft.com/office/powerpoint/2010/main" val="254998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273845"/>
            <a:ext cx="5915025"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1260872"/>
            <a:ext cx="2901255"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1878806"/>
            <a:ext cx="2901255"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1260872"/>
            <a:ext cx="2915543"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1878806"/>
            <a:ext cx="2915543"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Spring 2021</a:t>
            </a:r>
          </a:p>
        </p:txBody>
      </p:sp>
      <p:sp>
        <p:nvSpPr>
          <p:cNvPr id="8" name="Footer Placeholder 7"/>
          <p:cNvSpPr>
            <a:spLocks noGrp="1"/>
          </p:cNvSpPr>
          <p:nvPr>
            <p:ph type="ftr" sz="quarter" idx="11"/>
          </p:nvPr>
        </p:nvSpPr>
        <p:spPr/>
        <p:txBody>
          <a:bodyPr/>
          <a:lstStyle/>
          <a:p>
            <a:r>
              <a:rPr lang="en-US"/>
              <a:t>INTER 260 Responsible Conduct of Research</a:t>
            </a:r>
          </a:p>
        </p:txBody>
      </p:sp>
      <p:sp>
        <p:nvSpPr>
          <p:cNvPr id="9" name="Slide Number Placeholder 8"/>
          <p:cNvSpPr>
            <a:spLocks noGrp="1"/>
          </p:cNvSpPr>
          <p:nvPr>
            <p:ph type="sldNum" sz="quarter" idx="12"/>
          </p:nvPr>
        </p:nvSpPr>
        <p:spPr/>
        <p:txBody>
          <a:bodyPr/>
          <a:lstStyle/>
          <a:p>
            <a:fld id="{FC90DB9D-1392-4FC2-903F-60147DD10F4C}" type="slidenum">
              <a:rPr lang="en-US" smtClean="0"/>
              <a:t>‹#›</a:t>
            </a:fld>
            <a:endParaRPr lang="en-US"/>
          </a:p>
        </p:txBody>
      </p:sp>
    </p:spTree>
    <p:extLst>
      <p:ext uri="{BB962C8B-B14F-4D97-AF65-F5344CB8AC3E}">
        <p14:creationId xmlns:p14="http://schemas.microsoft.com/office/powerpoint/2010/main" val="2685053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Spring 2021</a:t>
            </a:r>
          </a:p>
        </p:txBody>
      </p:sp>
      <p:sp>
        <p:nvSpPr>
          <p:cNvPr id="4" name="Footer Placeholder 3"/>
          <p:cNvSpPr>
            <a:spLocks noGrp="1"/>
          </p:cNvSpPr>
          <p:nvPr>
            <p:ph type="ftr" sz="quarter" idx="11"/>
          </p:nvPr>
        </p:nvSpPr>
        <p:spPr/>
        <p:txBody>
          <a:bodyPr/>
          <a:lstStyle/>
          <a:p>
            <a:r>
              <a:rPr lang="en-US"/>
              <a:t>INTER 260 Responsible Conduct of Research</a:t>
            </a:r>
          </a:p>
        </p:txBody>
      </p:sp>
      <p:sp>
        <p:nvSpPr>
          <p:cNvPr id="5" name="Slide Number Placeholder 4"/>
          <p:cNvSpPr>
            <a:spLocks noGrp="1"/>
          </p:cNvSpPr>
          <p:nvPr>
            <p:ph type="sldNum" sz="quarter" idx="12"/>
          </p:nvPr>
        </p:nvSpPr>
        <p:spPr/>
        <p:txBody>
          <a:bodyPr/>
          <a:lstStyle/>
          <a:p>
            <a:fld id="{FC90DB9D-1392-4FC2-903F-60147DD10F4C}" type="slidenum">
              <a:rPr lang="en-US" smtClean="0"/>
              <a:t>‹#›</a:t>
            </a:fld>
            <a:endParaRPr lang="en-US"/>
          </a:p>
        </p:txBody>
      </p:sp>
    </p:spTree>
    <p:extLst>
      <p:ext uri="{BB962C8B-B14F-4D97-AF65-F5344CB8AC3E}">
        <p14:creationId xmlns:p14="http://schemas.microsoft.com/office/powerpoint/2010/main" val="806434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Spring 2021</a:t>
            </a:r>
          </a:p>
        </p:txBody>
      </p:sp>
      <p:sp>
        <p:nvSpPr>
          <p:cNvPr id="3" name="Footer Placeholder 2"/>
          <p:cNvSpPr>
            <a:spLocks noGrp="1"/>
          </p:cNvSpPr>
          <p:nvPr>
            <p:ph type="ftr" sz="quarter" idx="11"/>
          </p:nvPr>
        </p:nvSpPr>
        <p:spPr/>
        <p:txBody>
          <a:bodyPr/>
          <a:lstStyle/>
          <a:p>
            <a:r>
              <a:rPr lang="en-US"/>
              <a:t>INTER 260 Responsible Conduct of Research</a:t>
            </a:r>
          </a:p>
        </p:txBody>
      </p:sp>
      <p:sp>
        <p:nvSpPr>
          <p:cNvPr id="4" name="Slide Number Placeholder 3"/>
          <p:cNvSpPr>
            <a:spLocks noGrp="1"/>
          </p:cNvSpPr>
          <p:nvPr>
            <p:ph type="sldNum" sz="quarter" idx="12"/>
          </p:nvPr>
        </p:nvSpPr>
        <p:spPr/>
        <p:txBody>
          <a:bodyPr/>
          <a:lstStyle/>
          <a:p>
            <a:fld id="{FC90DB9D-1392-4FC2-903F-60147DD10F4C}" type="slidenum">
              <a:rPr lang="en-US" smtClean="0"/>
              <a:t>‹#›</a:t>
            </a:fld>
            <a:endParaRPr lang="en-US"/>
          </a:p>
        </p:txBody>
      </p:sp>
    </p:spTree>
    <p:extLst>
      <p:ext uri="{BB962C8B-B14F-4D97-AF65-F5344CB8AC3E}">
        <p14:creationId xmlns:p14="http://schemas.microsoft.com/office/powerpoint/2010/main" val="85694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740570"/>
            <a:ext cx="3471863"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1543050"/>
            <a:ext cx="2211884"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Spring 2021</a:t>
            </a:r>
          </a:p>
        </p:txBody>
      </p:sp>
      <p:sp>
        <p:nvSpPr>
          <p:cNvPr id="6" name="Footer Placeholder 5"/>
          <p:cNvSpPr>
            <a:spLocks noGrp="1"/>
          </p:cNvSpPr>
          <p:nvPr>
            <p:ph type="ftr" sz="quarter" idx="11"/>
          </p:nvPr>
        </p:nvSpPr>
        <p:spPr/>
        <p:txBody>
          <a:bodyPr/>
          <a:lstStyle/>
          <a:p>
            <a:r>
              <a:rPr lang="en-US"/>
              <a:t>INTER 260 Responsible Conduct of Research</a:t>
            </a:r>
          </a:p>
        </p:txBody>
      </p:sp>
      <p:sp>
        <p:nvSpPr>
          <p:cNvPr id="7" name="Slide Number Placeholder 6"/>
          <p:cNvSpPr>
            <a:spLocks noGrp="1"/>
          </p:cNvSpPr>
          <p:nvPr>
            <p:ph type="sldNum" sz="quarter" idx="12"/>
          </p:nvPr>
        </p:nvSpPr>
        <p:spPr/>
        <p:txBody>
          <a:bodyPr/>
          <a:lstStyle/>
          <a:p>
            <a:fld id="{FC90DB9D-1392-4FC2-903F-60147DD10F4C}" type="slidenum">
              <a:rPr lang="en-US" smtClean="0"/>
              <a:t>‹#›</a:t>
            </a:fld>
            <a:endParaRPr lang="en-US"/>
          </a:p>
        </p:txBody>
      </p:sp>
    </p:spTree>
    <p:extLst>
      <p:ext uri="{BB962C8B-B14F-4D97-AF65-F5344CB8AC3E}">
        <p14:creationId xmlns:p14="http://schemas.microsoft.com/office/powerpoint/2010/main" val="2792514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740570"/>
            <a:ext cx="3471863"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1543050"/>
            <a:ext cx="2211884"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Spring 2021</a:t>
            </a:r>
          </a:p>
        </p:txBody>
      </p:sp>
      <p:sp>
        <p:nvSpPr>
          <p:cNvPr id="6" name="Footer Placeholder 5"/>
          <p:cNvSpPr>
            <a:spLocks noGrp="1"/>
          </p:cNvSpPr>
          <p:nvPr>
            <p:ph type="ftr" sz="quarter" idx="11"/>
          </p:nvPr>
        </p:nvSpPr>
        <p:spPr/>
        <p:txBody>
          <a:bodyPr/>
          <a:lstStyle/>
          <a:p>
            <a:r>
              <a:rPr lang="en-US"/>
              <a:t>INTER 260 Responsible Conduct of Research</a:t>
            </a:r>
          </a:p>
        </p:txBody>
      </p:sp>
      <p:sp>
        <p:nvSpPr>
          <p:cNvPr id="7" name="Slide Number Placeholder 6"/>
          <p:cNvSpPr>
            <a:spLocks noGrp="1"/>
          </p:cNvSpPr>
          <p:nvPr>
            <p:ph type="sldNum" sz="quarter" idx="12"/>
          </p:nvPr>
        </p:nvSpPr>
        <p:spPr/>
        <p:txBody>
          <a:bodyPr/>
          <a:lstStyle/>
          <a:p>
            <a:fld id="{FC90DB9D-1392-4FC2-903F-60147DD10F4C}" type="slidenum">
              <a:rPr lang="en-US" smtClean="0"/>
              <a:t>‹#›</a:t>
            </a:fld>
            <a:endParaRPr lang="en-US"/>
          </a:p>
        </p:txBody>
      </p:sp>
    </p:spTree>
    <p:extLst>
      <p:ext uri="{BB962C8B-B14F-4D97-AF65-F5344CB8AC3E}">
        <p14:creationId xmlns:p14="http://schemas.microsoft.com/office/powerpoint/2010/main" val="4135236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3845"/>
            <a:ext cx="5915025"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4767264"/>
            <a:ext cx="154305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2271713" y="4767264"/>
            <a:ext cx="2314575"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4843463" y="4767264"/>
            <a:ext cx="154305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114B52B-E3F2-4A79-A9B0-7F5258A2E8E6}" type="slidenum">
              <a:rPr lang="en-US" altLang="en-US" smtClean="0"/>
              <a:pPr/>
              <a:t>‹#›</a:t>
            </a:fld>
            <a:endParaRPr lang="en-US" altLang="en-US"/>
          </a:p>
        </p:txBody>
      </p:sp>
    </p:spTree>
    <p:extLst>
      <p:ext uri="{BB962C8B-B14F-4D97-AF65-F5344CB8AC3E}">
        <p14:creationId xmlns:p14="http://schemas.microsoft.com/office/powerpoint/2010/main" val="2924632484"/>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voros@lsuhsc.edu"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citiprogram.org/?pageID=668" TargetMode="External"/><Relationship Id="rId2" Type="http://schemas.openxmlformats.org/officeDocument/2006/relationships/hyperlink" Target="https://www.lsuhsc.edu/administration/academic/ors/clinicaltrials/docs/CTO_Professional%20Development%20Training_Medicare%20Coverage%20Analysis.pdf" TargetMode="External"/><Relationship Id="rId1" Type="http://schemas.openxmlformats.org/officeDocument/2006/relationships/slideLayout" Target="../slideLayouts/slideLayout2.xml"/><Relationship Id="rId5" Type="http://schemas.openxmlformats.org/officeDocument/2006/relationships/hyperlink" Target="https://www.cms.gov/regulations-and-guidance/guidance/transmittals/downloads/r1418cp.pdf" TargetMode="External"/><Relationship Id="rId4" Type="http://schemas.openxmlformats.org/officeDocument/2006/relationships/hyperlink" Target="https://www.cms.gov/medicare-coverage-database/view/ncd.aspx?NCDId=1"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s://www.lsuhsc.edu/administration/academic/ors/clinicaltrials/docs/CTO_Professional%20Development%20Training_Medicare%20Coverage%20Analysis.pdf"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urple and yellow text">
            <a:extLst>
              <a:ext uri="{FF2B5EF4-FFF2-40B4-BE49-F238E27FC236}">
                <a16:creationId xmlns:a16="http://schemas.microsoft.com/office/drawing/2014/main" id="{9F98A9AA-271A-E15A-CF15-A7368BC761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029" y="467456"/>
            <a:ext cx="5178027" cy="2252442"/>
          </a:xfrm>
          <a:prstGeom prst="rect">
            <a:avLst/>
          </a:prstGeom>
        </p:spPr>
      </p:pic>
      <p:sp>
        <p:nvSpPr>
          <p:cNvPr id="13" name="Right Triangle 12">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24405" y="2501900"/>
            <a:ext cx="1851660" cy="24003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997" y="467456"/>
            <a:ext cx="6134093" cy="4205911"/>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25233" y="2996061"/>
            <a:ext cx="5407535" cy="642489"/>
          </a:xfrm>
        </p:spPr>
        <p:txBody>
          <a:bodyPr anchor="b">
            <a:noAutofit/>
          </a:bodyPr>
          <a:lstStyle/>
          <a:p>
            <a:pPr algn="l"/>
            <a:r>
              <a:rPr lang="en-US" sz="4400" b="1"/>
              <a:t>Research Billing in EPIC</a:t>
            </a:r>
          </a:p>
        </p:txBody>
      </p:sp>
      <p:sp>
        <p:nvSpPr>
          <p:cNvPr id="3" name="Subtitle 2"/>
          <p:cNvSpPr>
            <a:spLocks noGrp="1"/>
          </p:cNvSpPr>
          <p:nvPr>
            <p:ph type="subTitle" idx="1"/>
          </p:nvPr>
        </p:nvSpPr>
        <p:spPr>
          <a:xfrm>
            <a:off x="725233" y="3536949"/>
            <a:ext cx="5291823" cy="1136417"/>
          </a:xfrm>
        </p:spPr>
        <p:txBody>
          <a:bodyPr anchor="t">
            <a:normAutofit fontScale="85000" lnSpcReduction="20000"/>
          </a:bodyPr>
          <a:lstStyle/>
          <a:p>
            <a:pPr algn="l"/>
            <a:r>
              <a:rPr lang="en-US" dirty="0"/>
              <a:t>May 1, 2024</a:t>
            </a:r>
          </a:p>
          <a:p>
            <a:pPr algn="l"/>
            <a:endParaRPr lang="en-US" dirty="0"/>
          </a:p>
          <a:p>
            <a:r>
              <a:rPr lang="en-US" sz="2400" b="1" dirty="0">
                <a:solidFill>
                  <a:srgbClr val="5F2987"/>
                </a:solidFill>
              </a:rPr>
              <a:t>Brianne Voros, MS, CCRP</a:t>
            </a:r>
          </a:p>
          <a:p>
            <a:r>
              <a:rPr lang="en-US" sz="1400" b="1" dirty="0">
                <a:solidFill>
                  <a:srgbClr val="5F2987"/>
                </a:solidFill>
              </a:rPr>
              <a:t>Email: </a:t>
            </a:r>
            <a:r>
              <a:rPr lang="en-US" sz="1400" b="1" dirty="0">
                <a:solidFill>
                  <a:srgbClr val="5F2987"/>
                </a:solidFill>
                <a:hlinkClick r:id="rId3"/>
              </a:rPr>
              <a:t>bvoros@lsuhsc.edu</a:t>
            </a:r>
            <a:endParaRPr lang="en-US" sz="1400" b="1" dirty="0">
              <a:solidFill>
                <a:srgbClr val="5F2987"/>
              </a:solidFill>
            </a:endParaRPr>
          </a:p>
          <a:p>
            <a:endParaRPr lang="en-US" sz="2400" b="1" dirty="0">
              <a:solidFill>
                <a:srgbClr val="5F2987"/>
              </a:solidFill>
            </a:endParaRPr>
          </a:p>
        </p:txBody>
      </p:sp>
    </p:spTree>
    <p:extLst>
      <p:ext uri="{BB962C8B-B14F-4D97-AF65-F5344CB8AC3E}">
        <p14:creationId xmlns:p14="http://schemas.microsoft.com/office/powerpoint/2010/main" val="3994901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E3D2698-C4BB-4610-A9C4-E81B3DC9BFDF}"/>
              </a:ext>
            </a:extLst>
          </p:cNvPr>
          <p:cNvSpPr>
            <a:spLocks noGrp="1"/>
          </p:cNvSpPr>
          <p:nvPr>
            <p:ph type="title"/>
          </p:nvPr>
        </p:nvSpPr>
        <p:spPr>
          <a:xfrm>
            <a:off x="0" y="1"/>
            <a:ext cx="6858000" cy="666749"/>
          </a:xfrm>
          <a:solidFill>
            <a:srgbClr val="7030A0"/>
          </a:solidFill>
        </p:spPr>
        <p:txBody>
          <a:bodyPr>
            <a:normAutofit/>
          </a:bodyPr>
          <a:lstStyle/>
          <a:p>
            <a:pPr algn="ctr"/>
            <a:r>
              <a:rPr lang="en-US" sz="2400" b="1" dirty="0">
                <a:solidFill>
                  <a:schemeClr val="bg1"/>
                </a:solidFill>
              </a:rPr>
              <a:t>The 3 C’s of Research Billing Compliance </a:t>
            </a:r>
          </a:p>
        </p:txBody>
      </p:sp>
      <p:sp>
        <p:nvSpPr>
          <p:cNvPr id="3" name="TextBox 2">
            <a:extLst>
              <a:ext uri="{FF2B5EF4-FFF2-40B4-BE49-F238E27FC236}">
                <a16:creationId xmlns:a16="http://schemas.microsoft.com/office/drawing/2014/main" id="{C6419A30-1BCF-5D21-BCB6-7CF7AEBFB9FC}"/>
              </a:ext>
            </a:extLst>
          </p:cNvPr>
          <p:cNvSpPr txBox="1"/>
          <p:nvPr/>
        </p:nvSpPr>
        <p:spPr>
          <a:xfrm>
            <a:off x="152400" y="851312"/>
            <a:ext cx="6705600" cy="2165145"/>
          </a:xfrm>
          <a:prstGeom prst="rect">
            <a:avLst/>
          </a:prstGeom>
          <a:noFill/>
        </p:spPr>
        <p:txBody>
          <a:bodyPr wrap="square">
            <a:spAutoFit/>
          </a:bodyPr>
          <a:lstStyle/>
          <a:p>
            <a:pPr marL="342900" marR="0" lvl="0" indent="-342900">
              <a:lnSpc>
                <a:spcPct val="107000"/>
              </a:lnSpc>
              <a:spcBef>
                <a:spcPts val="0"/>
              </a:spcBef>
              <a:spcAft>
                <a:spcPts val="1200"/>
              </a:spcAft>
              <a:buFont typeface="+mj-lt"/>
              <a:buAutoNum type="arabicPeriod"/>
            </a:pPr>
            <a:r>
              <a:rPr lang="en-US" sz="1800" kern="100" dirty="0">
                <a:effectLst/>
                <a:latin typeface="Calibri" panose="020F0502020204030204" pitchFamily="34" charset="0"/>
                <a:ea typeface="Yu Mincho" panose="02020400000000000000" pitchFamily="18" charset="-128"/>
                <a:cs typeface="Times New Roman" panose="02020603050405020304" pitchFamily="18" charset="0"/>
              </a:rPr>
              <a:t>Coordination of study information across multiple study documents</a:t>
            </a:r>
          </a:p>
          <a:p>
            <a:pPr marL="342900" marR="0" lvl="0" indent="-342900">
              <a:lnSpc>
                <a:spcPct val="107000"/>
              </a:lnSpc>
              <a:spcBef>
                <a:spcPts val="0"/>
              </a:spcBef>
              <a:spcAft>
                <a:spcPts val="1200"/>
              </a:spcAft>
              <a:buFont typeface="+mj-lt"/>
              <a:buAutoNum type="arabicPeriod"/>
            </a:pPr>
            <a:r>
              <a:rPr lang="en-US" sz="1800" kern="100" dirty="0">
                <a:effectLst/>
                <a:latin typeface="Calibri" panose="020F0502020204030204" pitchFamily="34" charset="0"/>
                <a:ea typeface="Yu Mincho" panose="02020400000000000000" pitchFamily="18" charset="-128"/>
                <a:cs typeface="Times New Roman" panose="02020603050405020304" pitchFamily="18" charset="0"/>
              </a:rPr>
              <a:t>Communication of relevant study information to the billing process</a:t>
            </a:r>
          </a:p>
          <a:p>
            <a:pPr marL="342900" marR="0" lvl="0" indent="-342900">
              <a:lnSpc>
                <a:spcPct val="107000"/>
              </a:lnSpc>
              <a:spcBef>
                <a:spcPts val="0"/>
              </a:spcBef>
              <a:spcAft>
                <a:spcPts val="1200"/>
              </a:spcAft>
              <a:buFont typeface="+mj-lt"/>
              <a:buAutoNum type="arabicPeriod"/>
            </a:pPr>
            <a:r>
              <a:rPr lang="en-US" sz="1800" kern="100" dirty="0">
                <a:effectLst/>
                <a:latin typeface="Calibri" panose="020F0502020204030204" pitchFamily="34" charset="0"/>
                <a:ea typeface="Yu Mincho" panose="02020400000000000000" pitchFamily="18" charset="-128"/>
                <a:cs typeface="Times New Roman" panose="02020603050405020304" pitchFamily="18" charset="0"/>
              </a:rPr>
              <a:t>Cooperation among departments and offices that may not usually work together</a:t>
            </a:r>
          </a:p>
        </p:txBody>
      </p:sp>
    </p:spTree>
    <p:extLst>
      <p:ext uri="{BB962C8B-B14F-4D97-AF65-F5344CB8AC3E}">
        <p14:creationId xmlns:p14="http://schemas.microsoft.com/office/powerpoint/2010/main" val="2932768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E3D2698-C4BB-4610-A9C4-E81B3DC9BFDF}"/>
              </a:ext>
            </a:extLst>
          </p:cNvPr>
          <p:cNvSpPr>
            <a:spLocks noGrp="1"/>
          </p:cNvSpPr>
          <p:nvPr>
            <p:ph type="title"/>
          </p:nvPr>
        </p:nvSpPr>
        <p:spPr>
          <a:xfrm>
            <a:off x="0" y="1"/>
            <a:ext cx="6858000" cy="666749"/>
          </a:xfrm>
          <a:solidFill>
            <a:srgbClr val="7030A0"/>
          </a:solidFill>
        </p:spPr>
        <p:txBody>
          <a:bodyPr>
            <a:normAutofit/>
          </a:bodyPr>
          <a:lstStyle/>
          <a:p>
            <a:pPr algn="ctr"/>
            <a:r>
              <a:rPr lang="en-US" sz="2400" b="1" dirty="0">
                <a:solidFill>
                  <a:schemeClr val="bg1"/>
                </a:solidFill>
              </a:rPr>
              <a:t>The 3 C’s of Research Billing Compliance </a:t>
            </a:r>
          </a:p>
        </p:txBody>
      </p:sp>
      <p:sp>
        <p:nvSpPr>
          <p:cNvPr id="3" name="TextBox 2">
            <a:extLst>
              <a:ext uri="{FF2B5EF4-FFF2-40B4-BE49-F238E27FC236}">
                <a16:creationId xmlns:a16="http://schemas.microsoft.com/office/drawing/2014/main" id="{C6419A30-1BCF-5D21-BCB6-7CF7AEBFB9FC}"/>
              </a:ext>
            </a:extLst>
          </p:cNvPr>
          <p:cNvSpPr txBox="1"/>
          <p:nvPr/>
        </p:nvSpPr>
        <p:spPr>
          <a:xfrm>
            <a:off x="152400" y="742950"/>
            <a:ext cx="6705600" cy="3505703"/>
          </a:xfrm>
          <a:prstGeom prst="rect">
            <a:avLst/>
          </a:prstGeom>
          <a:noFill/>
        </p:spPr>
        <p:txBody>
          <a:bodyPr wrap="square">
            <a:spAutoFit/>
          </a:bodyPr>
          <a:lstStyle/>
          <a:p>
            <a:pPr marL="342900" marR="0" lvl="0" indent="-342900">
              <a:lnSpc>
                <a:spcPct val="107000"/>
              </a:lnSpc>
              <a:buFont typeface="+mj-lt"/>
              <a:buAutoNum type="arabicPeriod"/>
            </a:pPr>
            <a:r>
              <a:rPr lang="en-US" sz="1600" kern="100" dirty="0">
                <a:effectLst/>
                <a:latin typeface="Calibri" panose="020F0502020204030204" pitchFamily="34" charset="0"/>
                <a:ea typeface="Yu Mincho" panose="02020400000000000000" pitchFamily="18" charset="-128"/>
                <a:cs typeface="Times New Roman" panose="02020603050405020304" pitchFamily="18" charset="0"/>
              </a:rPr>
              <a:t>Information that must be coordinated and communicated to minimize compliance risks </a:t>
            </a:r>
          </a:p>
          <a:p>
            <a:pPr marL="800100" lvl="1" indent="-342900">
              <a:lnSpc>
                <a:spcPct val="107000"/>
              </a:lnSpc>
              <a:buFont typeface="Arial" panose="020B0604020202020204" pitchFamily="34" charset="0"/>
              <a:buChar char="•"/>
            </a:pPr>
            <a:r>
              <a:rPr lang="en-US" sz="1600" kern="100" dirty="0">
                <a:effectLst/>
                <a:latin typeface="Calibri" panose="020F0502020204030204" pitchFamily="34" charset="0"/>
                <a:ea typeface="Yu Mincho" panose="02020400000000000000" pitchFamily="18" charset="-128"/>
                <a:cs typeface="Times New Roman" panose="02020603050405020304" pitchFamily="18" charset="0"/>
              </a:rPr>
              <a:t>What is billable and not billable</a:t>
            </a:r>
          </a:p>
          <a:p>
            <a:pPr marL="800100" lvl="1" indent="-342900">
              <a:lnSpc>
                <a:spcPct val="107000"/>
              </a:lnSpc>
              <a:buFont typeface="Arial" panose="020B0604020202020204" pitchFamily="34" charset="0"/>
              <a:buChar char="•"/>
            </a:pPr>
            <a:r>
              <a:rPr lang="en-US" sz="1600" kern="100" dirty="0">
                <a:effectLst/>
                <a:latin typeface="Calibri" panose="020F0502020204030204" pitchFamily="34" charset="0"/>
                <a:ea typeface="Yu Mincho" panose="02020400000000000000" pitchFamily="18" charset="-128"/>
                <a:cs typeface="Times New Roman" panose="02020603050405020304" pitchFamily="18" charset="0"/>
              </a:rPr>
              <a:t>Who is enrolled in a research study</a:t>
            </a:r>
          </a:p>
          <a:p>
            <a:pPr marL="800100" lvl="1" indent="-342900">
              <a:lnSpc>
                <a:spcPct val="107000"/>
              </a:lnSpc>
              <a:buFont typeface="Arial" panose="020B0604020202020204" pitchFamily="34" charset="0"/>
              <a:buChar char="•"/>
            </a:pPr>
            <a:r>
              <a:rPr lang="en-US" sz="1600" kern="100" dirty="0">
                <a:effectLst/>
                <a:latin typeface="Calibri" panose="020F0502020204030204" pitchFamily="34" charset="0"/>
                <a:ea typeface="Yu Mincho" panose="02020400000000000000" pitchFamily="18" charset="-128"/>
                <a:cs typeface="Times New Roman" panose="02020603050405020304" pitchFamily="18" charset="0"/>
              </a:rPr>
              <a:t>Which services are required by the protocol</a:t>
            </a:r>
          </a:p>
          <a:p>
            <a:pPr marL="342900" marR="0" lvl="0" indent="-342900">
              <a:lnSpc>
                <a:spcPct val="107000"/>
              </a:lnSpc>
              <a:buFont typeface="+mj-lt"/>
              <a:buAutoNum type="arabicPeriod"/>
            </a:pPr>
            <a:endParaRPr lang="en-US" sz="1600" kern="1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marR="0" lvl="0" indent="-342900">
              <a:lnSpc>
                <a:spcPct val="107000"/>
              </a:lnSpc>
              <a:buFont typeface="+mj-lt"/>
              <a:buAutoNum type="arabicPeriod"/>
            </a:pPr>
            <a:r>
              <a:rPr lang="en-US" sz="1600" kern="100" dirty="0">
                <a:effectLst/>
                <a:latin typeface="Calibri" panose="020F0502020204030204" pitchFamily="34" charset="0"/>
                <a:ea typeface="Yu Mincho" panose="02020400000000000000" pitchFamily="18" charset="-128"/>
                <a:cs typeface="Times New Roman" panose="02020603050405020304" pitchFamily="18" charset="0"/>
              </a:rPr>
              <a:t>Within an academic medical setting, many different parties are involved in developing study documents that have important information for billing:</a:t>
            </a:r>
          </a:p>
          <a:p>
            <a:pPr marL="800100" lvl="1" indent="-342900">
              <a:lnSpc>
                <a:spcPct val="107000"/>
              </a:lnSpc>
              <a:buFont typeface="Arial" panose="020B0604020202020204" pitchFamily="34" charset="0"/>
              <a:buChar char="•"/>
            </a:pPr>
            <a:r>
              <a:rPr lang="en-US" sz="1600" kern="100" dirty="0">
                <a:effectLst/>
                <a:latin typeface="Calibri" panose="020F0502020204030204" pitchFamily="34" charset="0"/>
                <a:ea typeface="Yu Mincho" panose="02020400000000000000" pitchFamily="18" charset="-128"/>
                <a:cs typeface="Times New Roman" panose="02020603050405020304" pitchFamily="18" charset="0"/>
              </a:rPr>
              <a:t>University/Campus</a:t>
            </a:r>
          </a:p>
          <a:p>
            <a:pPr marL="800100" lvl="1" indent="-342900">
              <a:lnSpc>
                <a:spcPct val="107000"/>
              </a:lnSpc>
              <a:buFont typeface="Arial" panose="020B0604020202020204" pitchFamily="34" charset="0"/>
              <a:buChar char="•"/>
            </a:pPr>
            <a:r>
              <a:rPr lang="en-US" sz="1600" kern="100" dirty="0">
                <a:effectLst/>
                <a:latin typeface="Calibri" panose="020F0502020204030204" pitchFamily="34" charset="0"/>
                <a:ea typeface="Yu Mincho" panose="02020400000000000000" pitchFamily="18" charset="-128"/>
                <a:cs typeface="Times New Roman" panose="02020603050405020304" pitchFamily="18" charset="0"/>
              </a:rPr>
              <a:t>School of Medicine</a:t>
            </a:r>
          </a:p>
          <a:p>
            <a:pPr marL="800100" lvl="1" indent="-342900">
              <a:lnSpc>
                <a:spcPct val="107000"/>
              </a:lnSpc>
              <a:buFont typeface="Arial" panose="020B0604020202020204" pitchFamily="34" charset="0"/>
              <a:buChar char="•"/>
            </a:pPr>
            <a:r>
              <a:rPr lang="en-US" sz="1600" kern="100" dirty="0">
                <a:effectLst/>
                <a:latin typeface="Calibri" panose="020F0502020204030204" pitchFamily="34" charset="0"/>
                <a:ea typeface="Yu Mincho" panose="02020400000000000000" pitchFamily="18" charset="-128"/>
                <a:cs typeface="Times New Roman" panose="02020603050405020304" pitchFamily="18" charset="0"/>
              </a:rPr>
              <a:t>Medical Center</a:t>
            </a:r>
          </a:p>
          <a:p>
            <a:pPr marL="800100" lvl="1" indent="-342900">
              <a:lnSpc>
                <a:spcPct val="107000"/>
              </a:lnSpc>
              <a:buFont typeface="Arial" panose="020B0604020202020204" pitchFamily="34" charset="0"/>
              <a:buChar char="•"/>
            </a:pPr>
            <a:r>
              <a:rPr lang="en-US" sz="1600" kern="100" dirty="0">
                <a:effectLst/>
                <a:latin typeface="Calibri" panose="020F0502020204030204" pitchFamily="34" charset="0"/>
                <a:ea typeface="Yu Mincho" panose="02020400000000000000" pitchFamily="18" charset="-128"/>
                <a:cs typeface="Times New Roman" panose="02020603050405020304" pitchFamily="18" charset="0"/>
              </a:rPr>
              <a:t>Physician Offices</a:t>
            </a:r>
          </a:p>
          <a:p>
            <a:pPr marL="800100" lvl="1" indent="-342900">
              <a:lnSpc>
                <a:spcPct val="107000"/>
              </a:lnSpc>
              <a:buFont typeface="Arial" panose="020B0604020202020204" pitchFamily="34" charset="0"/>
              <a:buChar char="•"/>
            </a:pPr>
            <a:r>
              <a:rPr lang="en-US" sz="1600" kern="100" dirty="0">
                <a:effectLst/>
                <a:latin typeface="Calibri" panose="020F0502020204030204" pitchFamily="34" charset="0"/>
                <a:ea typeface="Yu Mincho" panose="02020400000000000000" pitchFamily="18" charset="-128"/>
                <a:cs typeface="Times New Roman" panose="02020603050405020304" pitchFamily="18" charset="0"/>
              </a:rPr>
              <a:t>Sub-contractors/Private Physician Groups</a:t>
            </a:r>
          </a:p>
        </p:txBody>
      </p:sp>
    </p:spTree>
    <p:extLst>
      <p:ext uri="{BB962C8B-B14F-4D97-AF65-F5344CB8AC3E}">
        <p14:creationId xmlns:p14="http://schemas.microsoft.com/office/powerpoint/2010/main" val="4138938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2371DE2-646D-E12C-E303-388685685E71}"/>
              </a:ext>
            </a:extLst>
          </p:cNvPr>
          <p:cNvSpPr txBox="1">
            <a:spLocks/>
          </p:cNvSpPr>
          <p:nvPr/>
        </p:nvSpPr>
        <p:spPr>
          <a:xfrm>
            <a:off x="-11365" y="-5116"/>
            <a:ext cx="6858000" cy="591600"/>
          </a:xfrm>
          <a:prstGeom prst="rect">
            <a:avLst/>
          </a:prstGeom>
          <a:solidFill>
            <a:srgbClr val="7030A0"/>
          </a:solidFill>
        </p:spPr>
        <p:txBody>
          <a:bodyPr>
            <a:normAutofit fontScale="825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sz="2400" b="1" dirty="0">
                <a:solidFill>
                  <a:schemeClr val="bg1"/>
                </a:solidFill>
              </a:rPr>
              <a:t>The PI and SC should be the Protocol </a:t>
            </a:r>
          </a:p>
          <a:p>
            <a:pPr algn="ctr">
              <a:lnSpc>
                <a:spcPct val="100000"/>
              </a:lnSpc>
            </a:pPr>
            <a:r>
              <a:rPr lang="en-US" sz="2400" b="1" dirty="0">
                <a:solidFill>
                  <a:schemeClr val="bg1"/>
                </a:solidFill>
              </a:rPr>
              <a:t>EXPERTS for Non-Study Staff</a:t>
            </a:r>
          </a:p>
        </p:txBody>
      </p:sp>
      <p:sp>
        <p:nvSpPr>
          <p:cNvPr id="2" name="Oval 1">
            <a:extLst>
              <a:ext uri="{FF2B5EF4-FFF2-40B4-BE49-F238E27FC236}">
                <a16:creationId xmlns:a16="http://schemas.microsoft.com/office/drawing/2014/main" id="{CEB10439-315A-82A2-02E3-2BB13B4C0191}"/>
              </a:ext>
            </a:extLst>
          </p:cNvPr>
          <p:cNvSpPr/>
          <p:nvPr/>
        </p:nvSpPr>
        <p:spPr>
          <a:xfrm>
            <a:off x="1943099" y="2278072"/>
            <a:ext cx="1981200" cy="685800"/>
          </a:xfrm>
          <a:prstGeom prst="ellipse">
            <a:avLst/>
          </a:prstGeom>
          <a:solidFill>
            <a:srgbClr val="5F2987"/>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Study Coordinator</a:t>
            </a:r>
          </a:p>
        </p:txBody>
      </p:sp>
      <p:sp>
        <p:nvSpPr>
          <p:cNvPr id="32" name="Oval 31">
            <a:extLst>
              <a:ext uri="{FF2B5EF4-FFF2-40B4-BE49-F238E27FC236}">
                <a16:creationId xmlns:a16="http://schemas.microsoft.com/office/drawing/2014/main" id="{765C14E5-E699-80BD-378C-6B0F2E20511D}"/>
              </a:ext>
            </a:extLst>
          </p:cNvPr>
          <p:cNvSpPr/>
          <p:nvPr/>
        </p:nvSpPr>
        <p:spPr>
          <a:xfrm>
            <a:off x="2484118" y="698051"/>
            <a:ext cx="1905000" cy="595467"/>
          </a:xfrm>
          <a:prstGeom prst="ellipse">
            <a:avLst/>
          </a:prstGeom>
          <a:solidFill>
            <a:srgbClr val="5F2987"/>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Principal investigator</a:t>
            </a:r>
          </a:p>
        </p:txBody>
      </p:sp>
      <p:sp>
        <p:nvSpPr>
          <p:cNvPr id="33" name="Oval 32">
            <a:extLst>
              <a:ext uri="{FF2B5EF4-FFF2-40B4-BE49-F238E27FC236}">
                <a16:creationId xmlns:a16="http://schemas.microsoft.com/office/drawing/2014/main" id="{71E637D1-3F1A-8418-F49E-BBD060632878}"/>
              </a:ext>
            </a:extLst>
          </p:cNvPr>
          <p:cNvSpPr/>
          <p:nvPr/>
        </p:nvSpPr>
        <p:spPr>
          <a:xfrm>
            <a:off x="5026733" y="1965587"/>
            <a:ext cx="1371599" cy="393117"/>
          </a:xfrm>
          <a:prstGeom prst="ellipse">
            <a:avLst/>
          </a:prstGeom>
          <a:solidFill>
            <a:srgbClr val="5F2987"/>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Radiology</a:t>
            </a:r>
          </a:p>
        </p:txBody>
      </p:sp>
      <p:sp>
        <p:nvSpPr>
          <p:cNvPr id="35" name="Oval 34">
            <a:extLst>
              <a:ext uri="{FF2B5EF4-FFF2-40B4-BE49-F238E27FC236}">
                <a16:creationId xmlns:a16="http://schemas.microsoft.com/office/drawing/2014/main" id="{2500438C-0BFB-5794-1A22-67550EAB547E}"/>
              </a:ext>
            </a:extLst>
          </p:cNvPr>
          <p:cNvSpPr/>
          <p:nvPr/>
        </p:nvSpPr>
        <p:spPr>
          <a:xfrm>
            <a:off x="5087230" y="3009946"/>
            <a:ext cx="1219200" cy="372675"/>
          </a:xfrm>
          <a:prstGeom prst="ellipse">
            <a:avLst/>
          </a:prstGeom>
          <a:solidFill>
            <a:srgbClr val="5F2987"/>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Cardiology</a:t>
            </a:r>
          </a:p>
        </p:txBody>
      </p:sp>
      <p:sp>
        <p:nvSpPr>
          <p:cNvPr id="36" name="Oval 35">
            <a:extLst>
              <a:ext uri="{FF2B5EF4-FFF2-40B4-BE49-F238E27FC236}">
                <a16:creationId xmlns:a16="http://schemas.microsoft.com/office/drawing/2014/main" id="{5F7ABEEE-68C2-FCAD-CE8D-11BD2F0533A7}"/>
              </a:ext>
            </a:extLst>
          </p:cNvPr>
          <p:cNvSpPr/>
          <p:nvPr/>
        </p:nvSpPr>
        <p:spPr>
          <a:xfrm rot="20467379">
            <a:off x="4018713" y="3654908"/>
            <a:ext cx="1125769" cy="432861"/>
          </a:xfrm>
          <a:prstGeom prst="ellipse">
            <a:avLst/>
          </a:prstGeom>
          <a:solidFill>
            <a:srgbClr val="5F2987"/>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Infusion Center</a:t>
            </a:r>
          </a:p>
        </p:txBody>
      </p:sp>
      <p:sp>
        <p:nvSpPr>
          <p:cNvPr id="117" name="Oval 116">
            <a:extLst>
              <a:ext uri="{FF2B5EF4-FFF2-40B4-BE49-F238E27FC236}">
                <a16:creationId xmlns:a16="http://schemas.microsoft.com/office/drawing/2014/main" id="{C2C318A9-63DC-49CD-A717-BE0E8ECF6F3F}"/>
              </a:ext>
            </a:extLst>
          </p:cNvPr>
          <p:cNvSpPr/>
          <p:nvPr/>
        </p:nvSpPr>
        <p:spPr>
          <a:xfrm>
            <a:off x="2401948" y="3656624"/>
            <a:ext cx="1125769" cy="432861"/>
          </a:xfrm>
          <a:prstGeom prst="ellipse">
            <a:avLst/>
          </a:prstGeom>
          <a:solidFill>
            <a:srgbClr val="5F2987"/>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Surgery</a:t>
            </a:r>
          </a:p>
        </p:txBody>
      </p:sp>
      <p:sp>
        <p:nvSpPr>
          <p:cNvPr id="118" name="Oval 117">
            <a:extLst>
              <a:ext uri="{FF2B5EF4-FFF2-40B4-BE49-F238E27FC236}">
                <a16:creationId xmlns:a16="http://schemas.microsoft.com/office/drawing/2014/main" id="{98596AFA-B3EB-F496-6530-E6144455AACD}"/>
              </a:ext>
            </a:extLst>
          </p:cNvPr>
          <p:cNvSpPr/>
          <p:nvPr/>
        </p:nvSpPr>
        <p:spPr>
          <a:xfrm rot="1052442">
            <a:off x="589127" y="3124594"/>
            <a:ext cx="896051" cy="436018"/>
          </a:xfrm>
          <a:prstGeom prst="ellipse">
            <a:avLst/>
          </a:prstGeom>
          <a:solidFill>
            <a:srgbClr val="5F2987"/>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Clinic</a:t>
            </a:r>
          </a:p>
        </p:txBody>
      </p:sp>
      <p:sp>
        <p:nvSpPr>
          <p:cNvPr id="124" name="Explosion: 8 Points 123">
            <a:extLst>
              <a:ext uri="{FF2B5EF4-FFF2-40B4-BE49-F238E27FC236}">
                <a16:creationId xmlns:a16="http://schemas.microsoft.com/office/drawing/2014/main" id="{49A96237-B3B7-33CE-5928-03F27D348D2D}"/>
              </a:ext>
            </a:extLst>
          </p:cNvPr>
          <p:cNvSpPr/>
          <p:nvPr/>
        </p:nvSpPr>
        <p:spPr>
          <a:xfrm>
            <a:off x="-1617" y="744041"/>
            <a:ext cx="1752601" cy="1090760"/>
          </a:xfrm>
          <a:prstGeom prst="irregularSeal1">
            <a:avLst/>
          </a:prstGeom>
          <a:solidFill>
            <a:srgbClr val="FFC000"/>
          </a:solidFill>
          <a:ln>
            <a:solidFill>
              <a:srgbClr val="5F29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MCA</a:t>
            </a:r>
          </a:p>
          <a:p>
            <a:pPr algn="ctr"/>
            <a:r>
              <a:rPr lang="en-US" sz="1400" b="1" dirty="0"/>
              <a:t>Protocol</a:t>
            </a:r>
          </a:p>
        </p:txBody>
      </p:sp>
      <p:cxnSp>
        <p:nvCxnSpPr>
          <p:cNvPr id="128" name="Straight Arrow Connector 127">
            <a:extLst>
              <a:ext uri="{FF2B5EF4-FFF2-40B4-BE49-F238E27FC236}">
                <a16:creationId xmlns:a16="http://schemas.microsoft.com/office/drawing/2014/main" id="{F573B621-78B7-B64D-2FF0-7825748DA12B}"/>
              </a:ext>
            </a:extLst>
          </p:cNvPr>
          <p:cNvCxnSpPr>
            <a:cxnSpLocks/>
            <a:stCxn id="32" idx="4"/>
          </p:cNvCxnSpPr>
          <p:nvPr/>
        </p:nvCxnSpPr>
        <p:spPr>
          <a:xfrm flipH="1">
            <a:off x="3004452" y="1293518"/>
            <a:ext cx="432166" cy="999847"/>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21" name="Rectangle: Rounded Corners 120">
            <a:extLst>
              <a:ext uri="{FF2B5EF4-FFF2-40B4-BE49-F238E27FC236}">
                <a16:creationId xmlns:a16="http://schemas.microsoft.com/office/drawing/2014/main" id="{B33BAE1D-AA71-CA73-8915-E39A45F4309D}"/>
              </a:ext>
            </a:extLst>
          </p:cNvPr>
          <p:cNvSpPr/>
          <p:nvPr/>
        </p:nvSpPr>
        <p:spPr>
          <a:xfrm>
            <a:off x="2933699" y="1636983"/>
            <a:ext cx="802580" cy="233154"/>
          </a:xfrm>
          <a:prstGeom prst="roundRect">
            <a:avLst/>
          </a:prstGeom>
          <a:solidFill>
            <a:srgbClr val="5F2987"/>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dirty="0"/>
              <a:t>Orders per Study Protocol</a:t>
            </a:r>
          </a:p>
        </p:txBody>
      </p:sp>
      <p:cxnSp>
        <p:nvCxnSpPr>
          <p:cNvPr id="129" name="Straight Arrow Connector 128">
            <a:extLst>
              <a:ext uri="{FF2B5EF4-FFF2-40B4-BE49-F238E27FC236}">
                <a16:creationId xmlns:a16="http://schemas.microsoft.com/office/drawing/2014/main" id="{92D51E49-2388-7041-D1C3-91473A8365B9}"/>
              </a:ext>
            </a:extLst>
          </p:cNvPr>
          <p:cNvCxnSpPr>
            <a:cxnSpLocks/>
            <a:stCxn id="2" idx="7"/>
            <a:endCxn id="33" idx="3"/>
          </p:cNvCxnSpPr>
          <p:nvPr/>
        </p:nvCxnSpPr>
        <p:spPr>
          <a:xfrm flipV="1">
            <a:off x="3634159" y="2301133"/>
            <a:ext cx="1593440" cy="77372"/>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E66E81E7-DBA1-3BF4-E29E-46DAB5A9CA39}"/>
              </a:ext>
            </a:extLst>
          </p:cNvPr>
          <p:cNvCxnSpPr>
            <a:cxnSpLocks/>
            <a:stCxn id="2" idx="6"/>
            <a:endCxn id="35" idx="2"/>
          </p:cNvCxnSpPr>
          <p:nvPr/>
        </p:nvCxnSpPr>
        <p:spPr>
          <a:xfrm>
            <a:off x="3924299" y="2620972"/>
            <a:ext cx="1162931" cy="575312"/>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08" name="Rectangle: Rounded Corners 107">
            <a:extLst>
              <a:ext uri="{FF2B5EF4-FFF2-40B4-BE49-F238E27FC236}">
                <a16:creationId xmlns:a16="http://schemas.microsoft.com/office/drawing/2014/main" id="{A8429196-6463-0529-3285-C40845B9748C}"/>
              </a:ext>
            </a:extLst>
          </p:cNvPr>
          <p:cNvSpPr/>
          <p:nvPr/>
        </p:nvSpPr>
        <p:spPr>
          <a:xfrm>
            <a:off x="4213953" y="2772332"/>
            <a:ext cx="802580" cy="233154"/>
          </a:xfrm>
          <a:prstGeom prst="roundRect">
            <a:avLst/>
          </a:prstGeom>
          <a:solidFill>
            <a:srgbClr val="5F2987"/>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dirty="0"/>
              <a:t>Scheduling &amp; Authorizations</a:t>
            </a:r>
          </a:p>
        </p:txBody>
      </p:sp>
      <p:sp>
        <p:nvSpPr>
          <p:cNvPr id="55" name="Rectangle: Rounded Corners 54">
            <a:extLst>
              <a:ext uri="{FF2B5EF4-FFF2-40B4-BE49-F238E27FC236}">
                <a16:creationId xmlns:a16="http://schemas.microsoft.com/office/drawing/2014/main" id="{8421AD4C-0DCF-2B24-C54E-606C2F3B9C55}"/>
              </a:ext>
            </a:extLst>
          </p:cNvPr>
          <p:cNvSpPr/>
          <p:nvPr/>
        </p:nvSpPr>
        <p:spPr>
          <a:xfrm>
            <a:off x="4142126" y="2242127"/>
            <a:ext cx="802580" cy="233154"/>
          </a:xfrm>
          <a:prstGeom prst="roundRect">
            <a:avLst/>
          </a:prstGeom>
          <a:solidFill>
            <a:srgbClr val="5F2987"/>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dirty="0"/>
              <a:t>Scheduling &amp; Authorizations</a:t>
            </a:r>
          </a:p>
        </p:txBody>
      </p:sp>
      <p:cxnSp>
        <p:nvCxnSpPr>
          <p:cNvPr id="135" name="Straight Arrow Connector 134">
            <a:extLst>
              <a:ext uri="{FF2B5EF4-FFF2-40B4-BE49-F238E27FC236}">
                <a16:creationId xmlns:a16="http://schemas.microsoft.com/office/drawing/2014/main" id="{8F692F91-B265-422E-0F96-5F230AAEDF2D}"/>
              </a:ext>
            </a:extLst>
          </p:cNvPr>
          <p:cNvCxnSpPr>
            <a:cxnSpLocks/>
            <a:stCxn id="2" idx="4"/>
          </p:cNvCxnSpPr>
          <p:nvPr/>
        </p:nvCxnSpPr>
        <p:spPr>
          <a:xfrm>
            <a:off x="2933699" y="2963872"/>
            <a:ext cx="32311" cy="692752"/>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19" name="Rectangle: Rounded Corners 118">
            <a:extLst>
              <a:ext uri="{FF2B5EF4-FFF2-40B4-BE49-F238E27FC236}">
                <a16:creationId xmlns:a16="http://schemas.microsoft.com/office/drawing/2014/main" id="{C11C860E-7AD0-7042-7869-1089135DCC51}"/>
              </a:ext>
            </a:extLst>
          </p:cNvPr>
          <p:cNvSpPr/>
          <p:nvPr/>
        </p:nvSpPr>
        <p:spPr>
          <a:xfrm>
            <a:off x="2556621" y="3230709"/>
            <a:ext cx="802580" cy="233154"/>
          </a:xfrm>
          <a:prstGeom prst="roundRect">
            <a:avLst/>
          </a:prstGeom>
          <a:solidFill>
            <a:srgbClr val="5F2987"/>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dirty="0"/>
              <a:t>Scheduling &amp; Authorizations</a:t>
            </a:r>
          </a:p>
        </p:txBody>
      </p:sp>
      <p:cxnSp>
        <p:nvCxnSpPr>
          <p:cNvPr id="137" name="Straight Arrow Connector 136">
            <a:extLst>
              <a:ext uri="{FF2B5EF4-FFF2-40B4-BE49-F238E27FC236}">
                <a16:creationId xmlns:a16="http://schemas.microsoft.com/office/drawing/2014/main" id="{0E22A320-91A0-D06D-1CED-851CF726ACF9}"/>
              </a:ext>
            </a:extLst>
          </p:cNvPr>
          <p:cNvCxnSpPr>
            <a:cxnSpLocks/>
            <a:endCxn id="36" idx="0"/>
          </p:cNvCxnSpPr>
          <p:nvPr/>
        </p:nvCxnSpPr>
        <p:spPr>
          <a:xfrm>
            <a:off x="3436618" y="2900186"/>
            <a:ext cx="1074957" cy="766363"/>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07" name="Rectangle: Rounded Corners 106">
            <a:extLst>
              <a:ext uri="{FF2B5EF4-FFF2-40B4-BE49-F238E27FC236}">
                <a16:creationId xmlns:a16="http://schemas.microsoft.com/office/drawing/2014/main" id="{5E6173D6-4CD5-CA2C-6EF0-99EECCFBD1E9}"/>
              </a:ext>
            </a:extLst>
          </p:cNvPr>
          <p:cNvSpPr/>
          <p:nvPr/>
        </p:nvSpPr>
        <p:spPr>
          <a:xfrm>
            <a:off x="3509161" y="3183021"/>
            <a:ext cx="802580" cy="233154"/>
          </a:xfrm>
          <a:prstGeom prst="roundRect">
            <a:avLst/>
          </a:prstGeom>
          <a:solidFill>
            <a:srgbClr val="5F2987"/>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dirty="0"/>
              <a:t>Scheduling &amp; Authorizations</a:t>
            </a:r>
          </a:p>
        </p:txBody>
      </p:sp>
      <p:cxnSp>
        <p:nvCxnSpPr>
          <p:cNvPr id="140" name="Straight Arrow Connector 139">
            <a:extLst>
              <a:ext uri="{FF2B5EF4-FFF2-40B4-BE49-F238E27FC236}">
                <a16:creationId xmlns:a16="http://schemas.microsoft.com/office/drawing/2014/main" id="{01D8D3FA-849B-5D57-3CC5-3BC9B087676F}"/>
              </a:ext>
            </a:extLst>
          </p:cNvPr>
          <p:cNvCxnSpPr>
            <a:cxnSpLocks/>
            <a:stCxn id="2" idx="3"/>
          </p:cNvCxnSpPr>
          <p:nvPr/>
        </p:nvCxnSpPr>
        <p:spPr>
          <a:xfrm flipH="1">
            <a:off x="1153074" y="2863439"/>
            <a:ext cx="1080165" cy="284095"/>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23" name="Rectangle: Rounded Corners 122">
            <a:extLst>
              <a:ext uri="{FF2B5EF4-FFF2-40B4-BE49-F238E27FC236}">
                <a16:creationId xmlns:a16="http://schemas.microsoft.com/office/drawing/2014/main" id="{0C2AF19B-3EFE-0111-6760-0ABACDAAD8B4}"/>
              </a:ext>
            </a:extLst>
          </p:cNvPr>
          <p:cNvSpPr/>
          <p:nvPr/>
        </p:nvSpPr>
        <p:spPr>
          <a:xfrm>
            <a:off x="1309116" y="2868120"/>
            <a:ext cx="802580" cy="233154"/>
          </a:xfrm>
          <a:prstGeom prst="roundRect">
            <a:avLst/>
          </a:prstGeom>
          <a:solidFill>
            <a:srgbClr val="5F2987"/>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dirty="0"/>
              <a:t>Scheduling &amp; Authorizations</a:t>
            </a:r>
          </a:p>
        </p:txBody>
      </p:sp>
      <p:cxnSp>
        <p:nvCxnSpPr>
          <p:cNvPr id="143" name="Straight Arrow Connector 142">
            <a:extLst>
              <a:ext uri="{FF2B5EF4-FFF2-40B4-BE49-F238E27FC236}">
                <a16:creationId xmlns:a16="http://schemas.microsoft.com/office/drawing/2014/main" id="{6C41C39A-DF61-7FF9-016A-1EF48087C90C}"/>
              </a:ext>
            </a:extLst>
          </p:cNvPr>
          <p:cNvCxnSpPr>
            <a:cxnSpLocks/>
            <a:stCxn id="124" idx="3"/>
            <a:endCxn id="2" idx="1"/>
          </p:cNvCxnSpPr>
          <p:nvPr/>
        </p:nvCxnSpPr>
        <p:spPr>
          <a:xfrm>
            <a:off x="1750984" y="1415161"/>
            <a:ext cx="482255" cy="963344"/>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67735793-FA56-4B34-2AA0-4D85E842A170}"/>
              </a:ext>
            </a:extLst>
          </p:cNvPr>
          <p:cNvCxnSpPr>
            <a:cxnSpLocks/>
            <a:stCxn id="124" idx="3"/>
            <a:endCxn id="32" idx="2"/>
          </p:cNvCxnSpPr>
          <p:nvPr/>
        </p:nvCxnSpPr>
        <p:spPr>
          <a:xfrm flipV="1">
            <a:off x="1750984" y="995785"/>
            <a:ext cx="733134" cy="419376"/>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57" name="Flowchart: Process 156">
            <a:extLst>
              <a:ext uri="{FF2B5EF4-FFF2-40B4-BE49-F238E27FC236}">
                <a16:creationId xmlns:a16="http://schemas.microsoft.com/office/drawing/2014/main" id="{0B577AB5-7B2C-7F4D-DEF8-61A21D469436}"/>
              </a:ext>
            </a:extLst>
          </p:cNvPr>
          <p:cNvSpPr/>
          <p:nvPr/>
        </p:nvSpPr>
        <p:spPr>
          <a:xfrm>
            <a:off x="4211972" y="1388918"/>
            <a:ext cx="1198227" cy="235151"/>
          </a:xfrm>
          <a:prstGeom prst="flowChartProcess">
            <a:avLst/>
          </a:prstGeom>
          <a:solidFill>
            <a:srgbClr val="FFC000"/>
          </a:solidFill>
          <a:ln>
            <a:solidFill>
              <a:srgbClr val="5F29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dirty="0"/>
              <a:t>DOCUMENTATION</a:t>
            </a:r>
          </a:p>
        </p:txBody>
      </p:sp>
      <p:cxnSp>
        <p:nvCxnSpPr>
          <p:cNvPr id="175" name="Straight Arrow Connector 174">
            <a:extLst>
              <a:ext uri="{FF2B5EF4-FFF2-40B4-BE49-F238E27FC236}">
                <a16:creationId xmlns:a16="http://schemas.microsoft.com/office/drawing/2014/main" id="{22DFBF3C-DC7D-F4DD-22A9-F7A1C0A32390}"/>
              </a:ext>
            </a:extLst>
          </p:cNvPr>
          <p:cNvCxnSpPr>
            <a:cxnSpLocks/>
            <a:stCxn id="32" idx="5"/>
            <a:endCxn id="157" idx="0"/>
          </p:cNvCxnSpPr>
          <p:nvPr/>
        </p:nvCxnSpPr>
        <p:spPr>
          <a:xfrm>
            <a:off x="4110137" y="1206314"/>
            <a:ext cx="700949" cy="182604"/>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76" name="Straight Arrow Connector 175">
            <a:extLst>
              <a:ext uri="{FF2B5EF4-FFF2-40B4-BE49-F238E27FC236}">
                <a16:creationId xmlns:a16="http://schemas.microsoft.com/office/drawing/2014/main" id="{7C553986-599C-93F4-64A4-54F219C2C3B3}"/>
              </a:ext>
            </a:extLst>
          </p:cNvPr>
          <p:cNvCxnSpPr>
            <a:cxnSpLocks/>
            <a:endCxn id="157" idx="2"/>
          </p:cNvCxnSpPr>
          <p:nvPr/>
        </p:nvCxnSpPr>
        <p:spPr>
          <a:xfrm flipV="1">
            <a:off x="3417635" y="1624069"/>
            <a:ext cx="1393451" cy="684423"/>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182" name="Oval 181">
            <a:extLst>
              <a:ext uri="{FF2B5EF4-FFF2-40B4-BE49-F238E27FC236}">
                <a16:creationId xmlns:a16="http://schemas.microsoft.com/office/drawing/2014/main" id="{70CAFA5B-FAC8-134E-20B3-EA72CDA8E32A}"/>
              </a:ext>
            </a:extLst>
          </p:cNvPr>
          <p:cNvSpPr/>
          <p:nvPr/>
        </p:nvSpPr>
        <p:spPr>
          <a:xfrm>
            <a:off x="184661" y="2378504"/>
            <a:ext cx="1186939" cy="388165"/>
          </a:xfrm>
          <a:prstGeom prst="ellipse">
            <a:avLst/>
          </a:prstGeom>
          <a:solidFill>
            <a:srgbClr val="5F2987"/>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Pharmacy</a:t>
            </a:r>
          </a:p>
        </p:txBody>
      </p:sp>
      <p:cxnSp>
        <p:nvCxnSpPr>
          <p:cNvPr id="183" name="Straight Arrow Connector 182">
            <a:extLst>
              <a:ext uri="{FF2B5EF4-FFF2-40B4-BE49-F238E27FC236}">
                <a16:creationId xmlns:a16="http://schemas.microsoft.com/office/drawing/2014/main" id="{5E8BECD1-C198-0CB9-660F-68897F7FEE64}"/>
              </a:ext>
            </a:extLst>
          </p:cNvPr>
          <p:cNvCxnSpPr>
            <a:cxnSpLocks/>
            <a:stCxn id="2" idx="2"/>
          </p:cNvCxnSpPr>
          <p:nvPr/>
        </p:nvCxnSpPr>
        <p:spPr>
          <a:xfrm flipH="1" flipV="1">
            <a:off x="1360290" y="2595262"/>
            <a:ext cx="582809" cy="2571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958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858000" cy="857250"/>
          </a:xfrm>
          <a:solidFill>
            <a:srgbClr val="7030A0"/>
          </a:solidFill>
        </p:spPr>
        <p:txBody>
          <a:bodyPr>
            <a:normAutofit fontScale="90000"/>
          </a:bodyPr>
          <a:lstStyle/>
          <a:p>
            <a:pPr algn="ctr"/>
            <a:r>
              <a:rPr lang="en-US" b="1" dirty="0">
                <a:solidFill>
                  <a:schemeClr val="bg1"/>
                </a:solidFill>
              </a:rPr>
              <a:t>The MCA is our cheat sheet to </a:t>
            </a:r>
            <a:br>
              <a:rPr lang="en-US" b="1" dirty="0">
                <a:solidFill>
                  <a:schemeClr val="bg1"/>
                </a:solidFill>
              </a:rPr>
            </a:br>
            <a:r>
              <a:rPr lang="en-US" b="1" dirty="0">
                <a:solidFill>
                  <a:schemeClr val="bg1"/>
                </a:solidFill>
              </a:rPr>
              <a:t>WHO pays WHAT</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FC90DB9D-1392-4FC2-903F-60147DD10F4C}" type="slidenum">
              <a:rPr lang="en-US" smtClean="0"/>
              <a:t>13</a:t>
            </a:fld>
            <a:endParaRPr lang="en-US"/>
          </a:p>
        </p:txBody>
      </p:sp>
      <p:sp>
        <p:nvSpPr>
          <p:cNvPr id="3" name="TextBox 2">
            <a:extLst>
              <a:ext uri="{FF2B5EF4-FFF2-40B4-BE49-F238E27FC236}">
                <a16:creationId xmlns:a16="http://schemas.microsoft.com/office/drawing/2014/main" id="{C87E9707-3D1D-4BAF-44A2-CF509D0C7C5D}"/>
              </a:ext>
            </a:extLst>
          </p:cNvPr>
          <p:cNvSpPr txBox="1"/>
          <p:nvPr/>
        </p:nvSpPr>
        <p:spPr>
          <a:xfrm>
            <a:off x="98783" y="967987"/>
            <a:ext cx="6660434" cy="4185761"/>
          </a:xfrm>
          <a:prstGeom prst="rect">
            <a:avLst/>
          </a:prstGeom>
          <a:noFill/>
        </p:spPr>
        <p:txBody>
          <a:bodyPr wrap="square" rtlCol="0">
            <a:spAutoFit/>
          </a:bodyPr>
          <a:lstStyle/>
          <a:p>
            <a:pPr>
              <a:defRPr/>
            </a:pPr>
            <a:r>
              <a:rPr lang="en-US" sz="2800" dirty="0"/>
              <a:t>Research Billing Terms &amp; Definitions</a:t>
            </a:r>
            <a:endParaRPr lang="en-US" sz="1400" b="1" dirty="0"/>
          </a:p>
          <a:p>
            <a:pPr marL="285750" indent="-285750">
              <a:buFont typeface="Arial" panose="020B0604020202020204" pitchFamily="34" charset="0"/>
              <a:buChar char="•"/>
              <a:defRPr/>
            </a:pPr>
            <a:r>
              <a:rPr lang="en-US" sz="1400" b="1" dirty="0"/>
              <a:t>Study related</a:t>
            </a:r>
            <a:r>
              <a:rPr lang="en-US" sz="1400" dirty="0"/>
              <a:t>: A service/procedure that must happen for a research study and occurs after the subject has signed the research consent.  </a:t>
            </a:r>
          </a:p>
          <a:p>
            <a:pPr marL="742950" lvl="1" indent="-285750">
              <a:buFont typeface="Arial" panose="020B0604020202020204" pitchFamily="34" charset="0"/>
              <a:buChar char="•"/>
              <a:defRPr/>
            </a:pPr>
            <a:r>
              <a:rPr lang="en-US" sz="1400" dirty="0"/>
              <a:t>Study-related services may bill to insurance (designated as </a:t>
            </a:r>
            <a:r>
              <a:rPr lang="en-US" sz="1400" b="1" dirty="0"/>
              <a:t>M</a:t>
            </a:r>
            <a:r>
              <a:rPr lang="en-US" sz="1400" dirty="0"/>
              <a:t> on the MCA)</a:t>
            </a:r>
          </a:p>
          <a:p>
            <a:pPr lvl="1">
              <a:defRPr/>
            </a:pPr>
            <a:endParaRPr lang="en-US" sz="1400" b="1" dirty="0"/>
          </a:p>
          <a:p>
            <a:pPr marL="285750" indent="-285750">
              <a:buFont typeface="Arial" panose="020B0604020202020204" pitchFamily="34" charset="0"/>
              <a:buChar char="•"/>
              <a:defRPr/>
            </a:pPr>
            <a:r>
              <a:rPr lang="en-US" sz="1400" b="1" dirty="0"/>
              <a:t>Routine Care Costs aka Standard of Care: </a:t>
            </a:r>
            <a:r>
              <a:rPr lang="en-US" sz="1400" dirty="0"/>
              <a:t>A study-related service that </a:t>
            </a:r>
            <a:r>
              <a:rPr lang="en-US" sz="1400" i="1" dirty="0"/>
              <a:t>also</a:t>
            </a:r>
            <a:r>
              <a:rPr lang="en-US" sz="1400" dirty="0"/>
              <a:t> happens as part of a subject’s standard medical care </a:t>
            </a:r>
            <a:r>
              <a:rPr lang="en-US" sz="1400" i="1" dirty="0"/>
              <a:t>and</a:t>
            </a:r>
            <a:r>
              <a:rPr lang="en-US" sz="1400" dirty="0"/>
              <a:t> is not promised free from the sponsor is designated as M on the MCA.  </a:t>
            </a:r>
            <a:r>
              <a:rPr lang="en-US" sz="1400" b="1" dirty="0"/>
              <a:t>M services bill to insurance.  </a:t>
            </a:r>
          </a:p>
          <a:p>
            <a:pPr marL="742950" lvl="1" indent="-285750">
              <a:buFont typeface="Arial" panose="020B0604020202020204" pitchFamily="34" charset="0"/>
              <a:buChar char="•"/>
              <a:defRPr/>
            </a:pPr>
            <a:r>
              <a:rPr lang="en-US" sz="1400" b="0" i="0" dirty="0">
                <a:effectLst/>
                <a:highlight>
                  <a:srgbClr val="FFFFFF"/>
                </a:highlight>
                <a:latin typeface="CircularXXWeb-Regular"/>
              </a:rPr>
              <a:t>These costs may include doctor visits, hospital stays, and lab and imaging tests.</a:t>
            </a:r>
          </a:p>
          <a:p>
            <a:pPr marL="285750" indent="-285750">
              <a:buFont typeface="Arial" panose="020B0604020202020204" pitchFamily="34" charset="0"/>
              <a:buChar char="•"/>
              <a:defRPr/>
            </a:pPr>
            <a:endParaRPr lang="en-US" sz="1400" b="1" dirty="0"/>
          </a:p>
          <a:p>
            <a:pPr marL="285750" indent="-285750">
              <a:buFont typeface="Arial" panose="020B0604020202020204" pitchFamily="34" charset="0"/>
              <a:buChar char="•"/>
              <a:defRPr/>
            </a:pPr>
            <a:r>
              <a:rPr lang="en-US" sz="1400" b="1" dirty="0"/>
              <a:t>Research Sponsored (S)</a:t>
            </a:r>
            <a:r>
              <a:rPr lang="en-US" sz="1400" dirty="0"/>
              <a:t>: A study-related service that </a:t>
            </a:r>
            <a:r>
              <a:rPr lang="en-US" sz="1400" i="1" dirty="0"/>
              <a:t>only</a:t>
            </a:r>
            <a:r>
              <a:rPr lang="en-US" sz="1400" dirty="0"/>
              <a:t> happens for research, </a:t>
            </a:r>
            <a:r>
              <a:rPr lang="en-US" sz="1400" u="sng" dirty="0"/>
              <a:t>or</a:t>
            </a:r>
            <a:r>
              <a:rPr lang="en-US" sz="1400" dirty="0"/>
              <a:t> is promised free from the sponsor (even if it is part of a subject’s standard medical care) will be designated as S on the MCA.  </a:t>
            </a:r>
            <a:r>
              <a:rPr lang="en-US" sz="1400" b="1" dirty="0"/>
              <a:t>S services must bill to the sponsor.</a:t>
            </a:r>
          </a:p>
          <a:p>
            <a:pPr marL="742950" lvl="1" indent="-285750">
              <a:buFont typeface="Arial" panose="020B0604020202020204" pitchFamily="34" charset="0"/>
              <a:buChar char="•"/>
              <a:defRPr/>
            </a:pPr>
            <a:r>
              <a:rPr lang="en-US" sz="1400" b="0" i="0" dirty="0">
                <a:effectLst/>
                <a:highlight>
                  <a:srgbClr val="FFFFFF"/>
                </a:highlight>
                <a:latin typeface="CircularXXWeb-Regular"/>
              </a:rPr>
              <a:t>These costs may include the investigational intervention (such as the drug being tested), extra doctor visits, electrocardiograms or blood draws, certain lab and imaging tests, and questionnaires performed solely for research purposes.</a:t>
            </a:r>
          </a:p>
          <a:p>
            <a:pPr marL="742950" lvl="1" indent="-285750">
              <a:buFont typeface="Arial" panose="020B0604020202020204" pitchFamily="34" charset="0"/>
              <a:buChar char="•"/>
              <a:defRPr/>
            </a:pPr>
            <a:endParaRPr lang="en-US" sz="1400" dirty="0"/>
          </a:p>
        </p:txBody>
      </p:sp>
    </p:spTree>
    <p:extLst>
      <p:ext uri="{BB962C8B-B14F-4D97-AF65-F5344CB8AC3E}">
        <p14:creationId xmlns:p14="http://schemas.microsoft.com/office/powerpoint/2010/main" val="3270784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170F38-C6FC-3B9B-5A39-E8B85567857D}"/>
              </a:ext>
            </a:extLst>
          </p:cNvPr>
          <p:cNvPicPr>
            <a:picLocks noChangeAspect="1"/>
          </p:cNvPicPr>
          <p:nvPr/>
        </p:nvPicPr>
        <p:blipFill>
          <a:blip r:embed="rId2"/>
          <a:stretch>
            <a:fillRect/>
          </a:stretch>
        </p:blipFill>
        <p:spPr>
          <a:xfrm>
            <a:off x="152400" y="1226369"/>
            <a:ext cx="6269954" cy="2690761"/>
          </a:xfrm>
          <a:prstGeom prst="rect">
            <a:avLst/>
          </a:prstGeom>
        </p:spPr>
      </p:pic>
      <p:sp>
        <p:nvSpPr>
          <p:cNvPr id="6" name="Title 1">
            <a:extLst>
              <a:ext uri="{FF2B5EF4-FFF2-40B4-BE49-F238E27FC236}">
                <a16:creationId xmlns:a16="http://schemas.microsoft.com/office/drawing/2014/main" id="{FAAD0E80-C17E-B085-8673-5D725A8FCDF4}"/>
              </a:ext>
            </a:extLst>
          </p:cNvPr>
          <p:cNvSpPr txBox="1">
            <a:spLocks/>
          </p:cNvSpPr>
          <p:nvPr/>
        </p:nvSpPr>
        <p:spPr>
          <a:xfrm>
            <a:off x="0" y="-1050"/>
            <a:ext cx="6858000" cy="994172"/>
          </a:xfrm>
          <a:prstGeom prst="rect">
            <a:avLst/>
          </a:prstGeom>
          <a:solidFill>
            <a:srgbClr val="7030A0"/>
          </a:solidFill>
        </p:spPr>
        <p:txBody>
          <a:bodyPr>
            <a:normAutofit fontScale="97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b="1" dirty="0">
                <a:solidFill>
                  <a:schemeClr val="bg1"/>
                </a:solidFill>
              </a:rPr>
              <a:t>MCAs can be simple and easy to understand ….</a:t>
            </a:r>
          </a:p>
        </p:txBody>
      </p:sp>
    </p:spTree>
    <p:extLst>
      <p:ext uri="{BB962C8B-B14F-4D97-AF65-F5344CB8AC3E}">
        <p14:creationId xmlns:p14="http://schemas.microsoft.com/office/powerpoint/2010/main" val="1366577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6E2DB6-AED0-092D-0EA5-9A52F308E0CD}"/>
              </a:ext>
            </a:extLst>
          </p:cNvPr>
          <p:cNvPicPr>
            <a:picLocks noChangeAspect="1"/>
          </p:cNvPicPr>
          <p:nvPr/>
        </p:nvPicPr>
        <p:blipFill>
          <a:blip r:embed="rId2"/>
          <a:stretch>
            <a:fillRect/>
          </a:stretch>
        </p:blipFill>
        <p:spPr>
          <a:xfrm>
            <a:off x="152400" y="666750"/>
            <a:ext cx="6517372" cy="4467533"/>
          </a:xfrm>
          <a:prstGeom prst="rect">
            <a:avLst/>
          </a:prstGeom>
        </p:spPr>
      </p:pic>
      <p:sp>
        <p:nvSpPr>
          <p:cNvPr id="8" name="Title 1">
            <a:extLst>
              <a:ext uri="{FF2B5EF4-FFF2-40B4-BE49-F238E27FC236}">
                <a16:creationId xmlns:a16="http://schemas.microsoft.com/office/drawing/2014/main" id="{72371DE2-646D-E12C-E303-388685685E71}"/>
              </a:ext>
            </a:extLst>
          </p:cNvPr>
          <p:cNvSpPr txBox="1">
            <a:spLocks/>
          </p:cNvSpPr>
          <p:nvPr/>
        </p:nvSpPr>
        <p:spPr>
          <a:xfrm>
            <a:off x="0" y="-1050"/>
            <a:ext cx="6858000" cy="591600"/>
          </a:xfrm>
          <a:prstGeom prst="rect">
            <a:avLst/>
          </a:prstGeom>
          <a:solidFill>
            <a:srgbClr val="7030A0"/>
          </a:solidFill>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b="1" dirty="0">
                <a:solidFill>
                  <a:schemeClr val="bg1"/>
                </a:solidFill>
              </a:rPr>
              <a:t>…or MCAs can be very complex</a:t>
            </a:r>
          </a:p>
        </p:txBody>
      </p:sp>
      <p:pic>
        <p:nvPicPr>
          <p:cNvPr id="2" name="Picture 1">
            <a:extLst>
              <a:ext uri="{FF2B5EF4-FFF2-40B4-BE49-F238E27FC236}">
                <a16:creationId xmlns:a16="http://schemas.microsoft.com/office/drawing/2014/main" id="{0D328B42-312A-8346-9E05-296CCFB6DDF3}"/>
              </a:ext>
            </a:extLst>
          </p:cNvPr>
          <p:cNvPicPr>
            <a:picLocks noChangeAspect="1"/>
          </p:cNvPicPr>
          <p:nvPr/>
        </p:nvPicPr>
        <p:blipFill>
          <a:blip r:embed="rId3"/>
          <a:stretch>
            <a:fillRect/>
          </a:stretch>
        </p:blipFill>
        <p:spPr>
          <a:xfrm rot="20472974">
            <a:off x="1318400" y="2289973"/>
            <a:ext cx="2765330" cy="1546848"/>
          </a:xfrm>
          <a:prstGeom prst="rect">
            <a:avLst/>
          </a:prstGeom>
        </p:spPr>
      </p:pic>
    </p:spTree>
    <p:extLst>
      <p:ext uri="{BB962C8B-B14F-4D97-AF65-F5344CB8AC3E}">
        <p14:creationId xmlns:p14="http://schemas.microsoft.com/office/powerpoint/2010/main" val="3435013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2371DE2-646D-E12C-E303-388685685E71}"/>
              </a:ext>
            </a:extLst>
          </p:cNvPr>
          <p:cNvSpPr txBox="1">
            <a:spLocks/>
          </p:cNvSpPr>
          <p:nvPr/>
        </p:nvSpPr>
        <p:spPr>
          <a:xfrm>
            <a:off x="0" y="-1050"/>
            <a:ext cx="6858000" cy="591600"/>
          </a:xfrm>
          <a:prstGeom prst="rect">
            <a:avLst/>
          </a:prstGeom>
          <a:solidFill>
            <a:srgbClr val="7030A0"/>
          </a:solidFill>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b="1" dirty="0">
                <a:solidFill>
                  <a:schemeClr val="bg1"/>
                </a:solidFill>
              </a:rPr>
              <a:t>Lessons Learned</a:t>
            </a:r>
          </a:p>
        </p:txBody>
      </p:sp>
      <p:sp>
        <p:nvSpPr>
          <p:cNvPr id="3" name="TextBox 2">
            <a:extLst>
              <a:ext uri="{FF2B5EF4-FFF2-40B4-BE49-F238E27FC236}">
                <a16:creationId xmlns:a16="http://schemas.microsoft.com/office/drawing/2014/main" id="{1F41EF9F-7FD8-BEFB-2A63-5E263C16E1A5}"/>
              </a:ext>
            </a:extLst>
          </p:cNvPr>
          <p:cNvSpPr txBox="1"/>
          <p:nvPr/>
        </p:nvSpPr>
        <p:spPr>
          <a:xfrm>
            <a:off x="76200" y="1276350"/>
            <a:ext cx="6553200" cy="2585323"/>
          </a:xfrm>
          <a:prstGeom prst="rect">
            <a:avLst/>
          </a:prstGeom>
          <a:noFill/>
        </p:spPr>
        <p:txBody>
          <a:bodyPr wrap="square" rtlCol="0">
            <a:spAutoFit/>
          </a:bodyPr>
          <a:lstStyle/>
          <a:p>
            <a:pPr algn="ctr"/>
            <a:r>
              <a:rPr lang="en-US" dirty="0"/>
              <a:t>Never assume that RESEARCH means that everything required by the protocol is FREE</a:t>
            </a:r>
          </a:p>
          <a:p>
            <a:pPr algn="ctr"/>
            <a:endParaRPr lang="en-US" dirty="0"/>
          </a:p>
          <a:p>
            <a:pPr algn="ctr"/>
            <a:r>
              <a:rPr lang="en-US" dirty="0"/>
              <a:t>Let the normal processes that are currently in place for non-research patients continue to function for your research patients (i.e. prior authorizations, scheduling, etc.)</a:t>
            </a:r>
          </a:p>
          <a:p>
            <a:pPr algn="ctr"/>
            <a:endParaRPr lang="en-US" dirty="0"/>
          </a:p>
          <a:p>
            <a:pPr algn="ctr"/>
            <a:r>
              <a:rPr lang="en-US" dirty="0"/>
              <a:t>Utilize the current workflows of the clinic/hospital/support staff to implement the clinical trial.</a:t>
            </a:r>
          </a:p>
        </p:txBody>
      </p:sp>
    </p:spTree>
    <p:extLst>
      <p:ext uri="{BB962C8B-B14F-4D97-AF65-F5344CB8AC3E}">
        <p14:creationId xmlns:p14="http://schemas.microsoft.com/office/powerpoint/2010/main" val="490229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33550"/>
            <a:ext cx="6858000" cy="994172"/>
          </a:xfrm>
          <a:solidFill>
            <a:srgbClr val="7030A0"/>
          </a:solidFill>
        </p:spPr>
        <p:txBody>
          <a:bodyPr>
            <a:noAutofit/>
          </a:bodyPr>
          <a:lstStyle/>
          <a:p>
            <a:pPr algn="ctr">
              <a:lnSpc>
                <a:spcPct val="100000"/>
              </a:lnSpc>
            </a:pPr>
            <a:r>
              <a:rPr lang="en-US" sz="3600" b="1" dirty="0">
                <a:solidFill>
                  <a:schemeClr val="bg1"/>
                </a:solidFill>
              </a:rPr>
              <a:t>How do we IDENTIFY Patients in EPIC as Enrolled in Research?</a:t>
            </a:r>
          </a:p>
        </p:txBody>
      </p:sp>
      <p:sp>
        <p:nvSpPr>
          <p:cNvPr id="4" name="Slide Number Placeholder 3"/>
          <p:cNvSpPr>
            <a:spLocks noGrp="1"/>
          </p:cNvSpPr>
          <p:nvPr>
            <p:ph type="sldNum" sz="quarter" idx="12"/>
          </p:nvPr>
        </p:nvSpPr>
        <p:spPr/>
        <p:txBody>
          <a:bodyPr/>
          <a:lstStyle/>
          <a:p>
            <a:fld id="{FC90DB9D-1392-4FC2-903F-60147DD10F4C}" type="slidenum">
              <a:rPr lang="en-US" smtClean="0"/>
              <a:t>17</a:t>
            </a:fld>
            <a:endParaRPr lang="en-US"/>
          </a:p>
        </p:txBody>
      </p:sp>
    </p:spTree>
    <p:extLst>
      <p:ext uri="{BB962C8B-B14F-4D97-AF65-F5344CB8AC3E}">
        <p14:creationId xmlns:p14="http://schemas.microsoft.com/office/powerpoint/2010/main" val="1815310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858000" cy="857250"/>
          </a:xfrm>
          <a:solidFill>
            <a:srgbClr val="7030A0"/>
          </a:solidFill>
        </p:spPr>
        <p:txBody>
          <a:bodyPr/>
          <a:lstStyle/>
          <a:p>
            <a:pPr algn="ctr"/>
            <a:r>
              <a:rPr lang="en-US" b="1">
                <a:solidFill>
                  <a:schemeClr val="bg1"/>
                </a:solidFill>
              </a:rPr>
              <a:t>Linking Patient to the Research Study</a:t>
            </a:r>
          </a:p>
        </p:txBody>
      </p:sp>
      <p:sp>
        <p:nvSpPr>
          <p:cNvPr id="4" name="Slide Number Placeholder 3"/>
          <p:cNvSpPr>
            <a:spLocks noGrp="1"/>
          </p:cNvSpPr>
          <p:nvPr>
            <p:ph type="sldNum" sz="quarter" idx="12"/>
          </p:nvPr>
        </p:nvSpPr>
        <p:spPr/>
        <p:txBody>
          <a:bodyPr/>
          <a:lstStyle/>
          <a:p>
            <a:fld id="{FC90DB9D-1392-4FC2-903F-60147DD10F4C}" type="slidenum">
              <a:rPr lang="en-US" smtClean="0"/>
              <a:t>18</a:t>
            </a:fld>
            <a:endParaRPr lang="en-US"/>
          </a:p>
        </p:txBody>
      </p:sp>
      <p:pic>
        <p:nvPicPr>
          <p:cNvPr id="6" name="Picture 5">
            <a:extLst>
              <a:ext uri="{FF2B5EF4-FFF2-40B4-BE49-F238E27FC236}">
                <a16:creationId xmlns:a16="http://schemas.microsoft.com/office/drawing/2014/main" id="{5FB80EA6-67DE-D037-72AB-907E76A0C76A}"/>
              </a:ext>
            </a:extLst>
          </p:cNvPr>
          <p:cNvPicPr>
            <a:picLocks noChangeAspect="1"/>
          </p:cNvPicPr>
          <p:nvPr/>
        </p:nvPicPr>
        <p:blipFill>
          <a:blip r:embed="rId2"/>
          <a:stretch>
            <a:fillRect/>
          </a:stretch>
        </p:blipFill>
        <p:spPr>
          <a:xfrm>
            <a:off x="7620" y="1047750"/>
            <a:ext cx="6858000" cy="2167696"/>
          </a:xfrm>
          <a:prstGeom prst="rect">
            <a:avLst/>
          </a:prstGeom>
        </p:spPr>
      </p:pic>
      <p:sp>
        <p:nvSpPr>
          <p:cNvPr id="8" name="TextBox 7">
            <a:extLst>
              <a:ext uri="{FF2B5EF4-FFF2-40B4-BE49-F238E27FC236}">
                <a16:creationId xmlns:a16="http://schemas.microsoft.com/office/drawing/2014/main" id="{B33C4DA3-E4E8-7160-6936-BB5F3A4273EF}"/>
              </a:ext>
            </a:extLst>
          </p:cNvPr>
          <p:cNvSpPr txBox="1"/>
          <p:nvPr/>
        </p:nvSpPr>
        <p:spPr>
          <a:xfrm>
            <a:off x="145257" y="3521730"/>
            <a:ext cx="6567486" cy="1261884"/>
          </a:xfrm>
          <a:prstGeom prst="rect">
            <a:avLst/>
          </a:prstGeom>
          <a:noFill/>
        </p:spPr>
        <p:txBody>
          <a:bodyPr wrap="square">
            <a:spAutoFit/>
          </a:bodyPr>
          <a:lstStyle/>
          <a:p>
            <a:pPr marL="342900" indent="-342900">
              <a:spcAft>
                <a:spcPts val="1200"/>
              </a:spcAft>
              <a:buFont typeface="+mj-lt"/>
              <a:buAutoNum type="arabicPeriod"/>
            </a:pPr>
            <a:r>
              <a:rPr lang="en-US" sz="1400" b="0" i="0" u="none" strike="noStrike" baseline="0" dirty="0">
                <a:solidFill>
                  <a:srgbClr val="000000"/>
                </a:solidFill>
                <a:latin typeface="Arial" panose="020B0604020202020204" pitchFamily="34" charset="0"/>
              </a:rPr>
              <a:t>Click on the Research Studies button in the main toolbar. </a:t>
            </a:r>
          </a:p>
          <a:p>
            <a:pPr marL="342900" indent="-342900">
              <a:spcAft>
                <a:spcPts val="1200"/>
              </a:spcAft>
              <a:buFont typeface="+mj-lt"/>
              <a:buAutoNum type="arabicPeriod"/>
            </a:pPr>
            <a:r>
              <a:rPr lang="en-US" sz="1400" b="0" i="0" u="none" strike="noStrike" baseline="0" dirty="0">
                <a:solidFill>
                  <a:srgbClr val="000000"/>
                </a:solidFill>
                <a:latin typeface="Arial" panose="020B0604020202020204" pitchFamily="34" charset="0"/>
              </a:rPr>
              <a:t>Search for and select your patient to open their chart. </a:t>
            </a:r>
          </a:p>
          <a:p>
            <a:pPr marL="342900" indent="-342900">
              <a:spcAft>
                <a:spcPts val="1200"/>
              </a:spcAft>
              <a:buFont typeface="+mj-lt"/>
              <a:buAutoNum type="arabicPeriod"/>
            </a:pPr>
            <a:r>
              <a:rPr lang="en-US" sz="1400" b="0" i="0" u="none" strike="noStrike" baseline="0" dirty="0">
                <a:solidFill>
                  <a:srgbClr val="000000"/>
                </a:solidFill>
                <a:latin typeface="Arial" panose="020B0604020202020204" pitchFamily="34" charset="0"/>
              </a:rPr>
              <a:t>Within the Research Studies activity, search for the study in the Add study search field. </a:t>
            </a:r>
          </a:p>
        </p:txBody>
      </p:sp>
    </p:spTree>
    <p:extLst>
      <p:ext uri="{BB962C8B-B14F-4D97-AF65-F5344CB8AC3E}">
        <p14:creationId xmlns:p14="http://schemas.microsoft.com/office/powerpoint/2010/main" val="71576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858000" cy="857250"/>
          </a:xfrm>
          <a:solidFill>
            <a:srgbClr val="7030A0"/>
          </a:solidFill>
        </p:spPr>
        <p:txBody>
          <a:bodyPr/>
          <a:lstStyle/>
          <a:p>
            <a:pPr algn="ctr"/>
            <a:r>
              <a:rPr lang="en-US" b="1">
                <a:solidFill>
                  <a:schemeClr val="bg1"/>
                </a:solidFill>
              </a:rPr>
              <a:t>Linking Patient to the Research Study</a:t>
            </a:r>
          </a:p>
        </p:txBody>
      </p:sp>
      <p:sp>
        <p:nvSpPr>
          <p:cNvPr id="4" name="Slide Number Placeholder 3"/>
          <p:cNvSpPr>
            <a:spLocks noGrp="1"/>
          </p:cNvSpPr>
          <p:nvPr>
            <p:ph type="sldNum" sz="quarter" idx="12"/>
          </p:nvPr>
        </p:nvSpPr>
        <p:spPr/>
        <p:txBody>
          <a:bodyPr/>
          <a:lstStyle/>
          <a:p>
            <a:fld id="{FC90DB9D-1392-4FC2-903F-60147DD10F4C}" type="slidenum">
              <a:rPr lang="en-US" smtClean="0"/>
              <a:t>19</a:t>
            </a:fld>
            <a:endParaRPr lang="en-US"/>
          </a:p>
        </p:txBody>
      </p:sp>
      <p:pic>
        <p:nvPicPr>
          <p:cNvPr id="8" name="Picture 7">
            <a:extLst>
              <a:ext uri="{FF2B5EF4-FFF2-40B4-BE49-F238E27FC236}">
                <a16:creationId xmlns:a16="http://schemas.microsoft.com/office/drawing/2014/main" id="{09830B6A-0C30-B92D-F80B-95BC92B67D1E}"/>
              </a:ext>
            </a:extLst>
          </p:cNvPr>
          <p:cNvPicPr>
            <a:picLocks noChangeAspect="1"/>
          </p:cNvPicPr>
          <p:nvPr/>
        </p:nvPicPr>
        <p:blipFill>
          <a:blip r:embed="rId2"/>
          <a:stretch>
            <a:fillRect/>
          </a:stretch>
        </p:blipFill>
        <p:spPr>
          <a:xfrm>
            <a:off x="0" y="895350"/>
            <a:ext cx="6858000" cy="2219006"/>
          </a:xfrm>
          <a:prstGeom prst="rect">
            <a:avLst/>
          </a:prstGeom>
        </p:spPr>
      </p:pic>
      <p:sp>
        <p:nvSpPr>
          <p:cNvPr id="5" name="TextBox 4">
            <a:extLst>
              <a:ext uri="{FF2B5EF4-FFF2-40B4-BE49-F238E27FC236}">
                <a16:creationId xmlns:a16="http://schemas.microsoft.com/office/drawing/2014/main" id="{E75A3507-4188-F6DC-2449-AB2BCA11DFA2}"/>
              </a:ext>
            </a:extLst>
          </p:cNvPr>
          <p:cNvSpPr txBox="1"/>
          <p:nvPr/>
        </p:nvSpPr>
        <p:spPr>
          <a:xfrm>
            <a:off x="0" y="3409950"/>
            <a:ext cx="6858000" cy="1415772"/>
          </a:xfrm>
          <a:prstGeom prst="rect">
            <a:avLst/>
          </a:prstGeom>
          <a:noFill/>
        </p:spPr>
        <p:txBody>
          <a:bodyPr wrap="square">
            <a:spAutoFit/>
          </a:bodyPr>
          <a:lstStyle/>
          <a:p>
            <a:pPr marL="342900" indent="-342900">
              <a:spcAft>
                <a:spcPts val="1200"/>
              </a:spcAft>
              <a:buFont typeface="+mj-lt"/>
              <a:buAutoNum type="arabicPeriod" startAt="4"/>
            </a:pPr>
            <a:r>
              <a:rPr lang="en-US" sz="1100" b="0" i="0" u="none" strike="noStrike" baseline="0" dirty="0">
                <a:solidFill>
                  <a:srgbClr val="000000"/>
                </a:solidFill>
                <a:latin typeface="Arial" panose="020B0604020202020204" pitchFamily="34" charset="0"/>
              </a:rPr>
              <a:t>Search for and select an active association status, such as In Screening, Consented, or one of the Enrolled options. Once selected, the Status Effective Date will auto populate with today’s date. If you need to back chart (chart for events that happened in the past), change the Status Effective Date and the Active Start Date will automatically adjust. </a:t>
            </a:r>
          </a:p>
          <a:p>
            <a:pPr marL="342900" indent="-342900">
              <a:spcAft>
                <a:spcPts val="1200"/>
              </a:spcAft>
              <a:buFont typeface="+mj-lt"/>
              <a:buAutoNum type="arabicPeriod" startAt="4"/>
            </a:pPr>
            <a:r>
              <a:rPr lang="en-US" sz="1100" b="0" i="0" u="none" strike="noStrike" baseline="0" dirty="0">
                <a:solidFill>
                  <a:srgbClr val="000000"/>
                </a:solidFill>
                <a:latin typeface="Arial" panose="020B0604020202020204" pitchFamily="34" charset="0"/>
              </a:rPr>
              <a:t>Enter a participant ID if the patient’s name is not used in the study and only an ID number. </a:t>
            </a:r>
          </a:p>
          <a:p>
            <a:pPr marL="342900" indent="-342900">
              <a:spcAft>
                <a:spcPts val="1200"/>
              </a:spcAft>
              <a:buFont typeface="+mj-lt"/>
              <a:buAutoNum type="arabicPeriod" startAt="4"/>
            </a:pPr>
            <a:r>
              <a:rPr lang="en-US" sz="1100" b="0" i="0" u="none" strike="noStrike" baseline="0" dirty="0">
                <a:solidFill>
                  <a:srgbClr val="000000"/>
                </a:solidFill>
                <a:latin typeface="Arial" panose="020B0604020202020204" pitchFamily="34" charset="0"/>
              </a:rPr>
              <a:t>Click Accept to save your changes. </a:t>
            </a:r>
          </a:p>
        </p:txBody>
      </p:sp>
    </p:spTree>
    <p:extLst>
      <p:ext uri="{BB962C8B-B14F-4D97-AF65-F5344CB8AC3E}">
        <p14:creationId xmlns:p14="http://schemas.microsoft.com/office/powerpoint/2010/main" val="4155789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858000" cy="857250"/>
          </a:xfrm>
          <a:solidFill>
            <a:srgbClr val="7030A0"/>
          </a:solidFill>
        </p:spPr>
        <p:txBody>
          <a:bodyPr/>
          <a:lstStyle/>
          <a:p>
            <a:pPr algn="ctr"/>
            <a:r>
              <a:rPr lang="en-US">
                <a:solidFill>
                  <a:schemeClr val="bg1"/>
                </a:solidFill>
              </a:rPr>
              <a:t>Objectives</a:t>
            </a:r>
          </a:p>
        </p:txBody>
      </p:sp>
      <p:sp>
        <p:nvSpPr>
          <p:cNvPr id="4" name="Slide Number Placeholder 3"/>
          <p:cNvSpPr>
            <a:spLocks noGrp="1"/>
          </p:cNvSpPr>
          <p:nvPr>
            <p:ph type="sldNum" sz="quarter" idx="12"/>
          </p:nvPr>
        </p:nvSpPr>
        <p:spPr/>
        <p:txBody>
          <a:bodyPr/>
          <a:lstStyle/>
          <a:p>
            <a:fld id="{FC90DB9D-1392-4FC2-903F-60147DD10F4C}" type="slidenum">
              <a:rPr lang="en-US" smtClean="0"/>
              <a:t>2</a:t>
            </a:fld>
            <a:endParaRPr lang="en-US"/>
          </a:p>
        </p:txBody>
      </p:sp>
      <p:sp>
        <p:nvSpPr>
          <p:cNvPr id="3" name="TextBox 2"/>
          <p:cNvSpPr txBox="1"/>
          <p:nvPr/>
        </p:nvSpPr>
        <p:spPr>
          <a:xfrm>
            <a:off x="152400" y="1200150"/>
            <a:ext cx="6629400" cy="2400657"/>
          </a:xfrm>
          <a:prstGeom prst="rect">
            <a:avLst/>
          </a:prstGeom>
          <a:noFill/>
        </p:spPr>
        <p:txBody>
          <a:bodyPr wrap="square" rtlCol="0">
            <a:spAutoFit/>
          </a:bodyPr>
          <a:lstStyle/>
          <a:p>
            <a:pPr marL="230188" indent="-230188">
              <a:spcAft>
                <a:spcPts val="1800"/>
              </a:spcAft>
              <a:buClr>
                <a:schemeClr val="accent4"/>
              </a:buClr>
              <a:buFont typeface="Wingdings" panose="05000000000000000000" pitchFamily="2" charset="2"/>
              <a:buChar char="§"/>
            </a:pPr>
            <a:r>
              <a:rPr lang="en-US" sz="2400" dirty="0"/>
              <a:t>Discuss the importance of the MCA in the context of Research Billing Compliance</a:t>
            </a:r>
          </a:p>
          <a:p>
            <a:pPr marL="230188" indent="-230188">
              <a:spcAft>
                <a:spcPts val="1800"/>
              </a:spcAft>
              <a:buClr>
                <a:schemeClr val="accent4"/>
              </a:buClr>
              <a:buFont typeface="Wingdings" panose="05000000000000000000" pitchFamily="2" charset="2"/>
              <a:buChar char="§"/>
            </a:pPr>
            <a:r>
              <a:rPr lang="en-US" sz="2400" dirty="0"/>
              <a:t>Review Linking to Research Studies in Epic</a:t>
            </a:r>
          </a:p>
          <a:p>
            <a:pPr marL="230188" indent="-230188">
              <a:spcAft>
                <a:spcPts val="1800"/>
              </a:spcAft>
              <a:buClr>
                <a:schemeClr val="accent4"/>
              </a:buClr>
              <a:buFont typeface="Wingdings" panose="05000000000000000000" pitchFamily="2" charset="2"/>
              <a:buChar char="§"/>
            </a:pPr>
            <a:r>
              <a:rPr lang="en-US" sz="2400" dirty="0"/>
              <a:t>Describe the process for Research Billing Review in Epic</a:t>
            </a:r>
          </a:p>
        </p:txBody>
      </p:sp>
    </p:spTree>
    <p:extLst>
      <p:ext uri="{BB962C8B-B14F-4D97-AF65-F5344CB8AC3E}">
        <p14:creationId xmlns:p14="http://schemas.microsoft.com/office/powerpoint/2010/main" val="2903704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6857999" cy="762000"/>
          </a:xfrm>
          <a:solidFill>
            <a:srgbClr val="7030A0"/>
          </a:solidFill>
        </p:spPr>
        <p:txBody>
          <a:bodyPr>
            <a:normAutofit/>
          </a:bodyPr>
          <a:lstStyle/>
          <a:p>
            <a:pPr algn="ctr"/>
            <a:r>
              <a:rPr lang="en-US" b="1" dirty="0">
                <a:solidFill>
                  <a:schemeClr val="bg1"/>
                </a:solidFill>
              </a:rPr>
              <a:t>Research Association Status Definitions</a:t>
            </a:r>
          </a:p>
        </p:txBody>
      </p:sp>
      <p:sp>
        <p:nvSpPr>
          <p:cNvPr id="13" name="Text Placeholder 12">
            <a:extLst>
              <a:ext uri="{FF2B5EF4-FFF2-40B4-BE49-F238E27FC236}">
                <a16:creationId xmlns:a16="http://schemas.microsoft.com/office/drawing/2014/main" id="{144D146A-8C92-1EE3-A78D-25577D04C9F6}"/>
              </a:ext>
            </a:extLst>
          </p:cNvPr>
          <p:cNvSpPr>
            <a:spLocks noGrp="1"/>
          </p:cNvSpPr>
          <p:nvPr>
            <p:ph type="body" idx="1"/>
          </p:nvPr>
        </p:nvSpPr>
        <p:spPr>
          <a:xfrm>
            <a:off x="152400" y="714375"/>
            <a:ext cx="2901255" cy="457200"/>
          </a:xfrm>
        </p:spPr>
        <p:txBody>
          <a:bodyPr/>
          <a:lstStyle/>
          <a:p>
            <a:r>
              <a:rPr lang="en-US" dirty="0"/>
              <a:t>Pre-Consent</a:t>
            </a:r>
          </a:p>
        </p:txBody>
      </p:sp>
      <p:sp>
        <p:nvSpPr>
          <p:cNvPr id="14" name="Content Placeholder 13">
            <a:extLst>
              <a:ext uri="{FF2B5EF4-FFF2-40B4-BE49-F238E27FC236}">
                <a16:creationId xmlns:a16="http://schemas.microsoft.com/office/drawing/2014/main" id="{303BF3DE-CE62-DFE5-B183-4A66CA41F070}"/>
              </a:ext>
            </a:extLst>
          </p:cNvPr>
          <p:cNvSpPr>
            <a:spLocks noGrp="1"/>
          </p:cNvSpPr>
          <p:nvPr>
            <p:ph sz="half" idx="2"/>
          </p:nvPr>
        </p:nvSpPr>
        <p:spPr>
          <a:xfrm>
            <a:off x="152400" y="1179909"/>
            <a:ext cx="3109019" cy="2763441"/>
          </a:xfrm>
        </p:spPr>
        <p:txBody>
          <a:bodyPr>
            <a:normAutofit fontScale="55000" lnSpcReduction="20000"/>
          </a:bodyPr>
          <a:lstStyle/>
          <a:p>
            <a:pPr marL="285750" indent="-285750">
              <a:buFont typeface="Arial" panose="020B0604020202020204" pitchFamily="34" charset="0"/>
              <a:buChar char="•"/>
            </a:pPr>
            <a:r>
              <a:rPr lang="en-US" sz="2400" b="1"/>
              <a:t>Identified </a:t>
            </a:r>
            <a:r>
              <a:rPr lang="en-US" sz="2400" i="1"/>
              <a:t>subject is identified as meeting prescreening criteria but has not been approached </a:t>
            </a:r>
            <a:endParaRPr lang="en-US" sz="2400" b="1"/>
          </a:p>
          <a:p>
            <a:pPr marL="285750" indent="-285750">
              <a:buFont typeface="Arial" panose="020B0604020202020204" pitchFamily="34" charset="0"/>
              <a:buChar char="•"/>
            </a:pPr>
            <a:r>
              <a:rPr lang="en-US" sz="2400" b="1"/>
              <a:t>Interested </a:t>
            </a:r>
            <a:r>
              <a:rPr lang="en-US" sz="2400" i="1"/>
              <a:t>subject has been approached to participate but has not signed consent form</a:t>
            </a:r>
            <a:endParaRPr lang="en-US" sz="2400" b="1"/>
          </a:p>
          <a:p>
            <a:pPr marL="285750" indent="-285750">
              <a:buFont typeface="Arial" panose="020B0604020202020204" pitchFamily="34" charset="0"/>
              <a:buChar char="•"/>
            </a:pPr>
            <a:r>
              <a:rPr lang="en-US" sz="2400" b="1"/>
              <a:t>Declined</a:t>
            </a:r>
            <a:r>
              <a:rPr lang="en-US" sz="2400" i="1"/>
              <a:t> subject is not interested in participating</a:t>
            </a:r>
            <a:endParaRPr lang="en-US"/>
          </a:p>
        </p:txBody>
      </p:sp>
      <p:sp>
        <p:nvSpPr>
          <p:cNvPr id="15" name="Text Placeholder 14">
            <a:extLst>
              <a:ext uri="{FF2B5EF4-FFF2-40B4-BE49-F238E27FC236}">
                <a16:creationId xmlns:a16="http://schemas.microsoft.com/office/drawing/2014/main" id="{FD7E9E1E-D314-554E-B2E8-E89B300C3BA9}"/>
              </a:ext>
            </a:extLst>
          </p:cNvPr>
          <p:cNvSpPr>
            <a:spLocks noGrp="1"/>
          </p:cNvSpPr>
          <p:nvPr>
            <p:ph type="body" sz="quarter" idx="3"/>
          </p:nvPr>
        </p:nvSpPr>
        <p:spPr>
          <a:xfrm>
            <a:off x="3561457" y="741759"/>
            <a:ext cx="2915543" cy="457200"/>
          </a:xfrm>
        </p:spPr>
        <p:txBody>
          <a:bodyPr/>
          <a:lstStyle/>
          <a:p>
            <a:r>
              <a:rPr lang="en-US"/>
              <a:t>After Consent</a:t>
            </a:r>
          </a:p>
        </p:txBody>
      </p:sp>
      <p:sp>
        <p:nvSpPr>
          <p:cNvPr id="16" name="Content Placeholder 15">
            <a:extLst>
              <a:ext uri="{FF2B5EF4-FFF2-40B4-BE49-F238E27FC236}">
                <a16:creationId xmlns:a16="http://schemas.microsoft.com/office/drawing/2014/main" id="{56CC0DB3-46BA-B620-D9A3-EE661AF99219}"/>
              </a:ext>
            </a:extLst>
          </p:cNvPr>
          <p:cNvSpPr>
            <a:spLocks noGrp="1"/>
          </p:cNvSpPr>
          <p:nvPr>
            <p:ph sz="quarter" idx="4"/>
          </p:nvPr>
        </p:nvSpPr>
        <p:spPr>
          <a:xfrm>
            <a:off x="3471863" y="1198959"/>
            <a:ext cx="3157537" cy="3049191"/>
          </a:xfrm>
        </p:spPr>
        <p:txBody>
          <a:bodyPr>
            <a:normAutofit fontScale="55000" lnSpcReduction="20000"/>
          </a:bodyPr>
          <a:lstStyle/>
          <a:p>
            <a:pPr marL="285750" indent="-285750">
              <a:buFont typeface="Arial" panose="020B0604020202020204" pitchFamily="34" charset="0"/>
              <a:buChar char="•"/>
            </a:pPr>
            <a:r>
              <a:rPr lang="en-US" sz="2400" b="1"/>
              <a:t>In Screening</a:t>
            </a:r>
            <a:r>
              <a:rPr lang="en-US" sz="2400"/>
              <a:t> </a:t>
            </a:r>
            <a:r>
              <a:rPr lang="en-US" sz="2400" i="1"/>
              <a:t>subject has consented to participate but has not completed screening phase</a:t>
            </a:r>
          </a:p>
          <a:p>
            <a:pPr marL="285750" indent="-285750">
              <a:buFont typeface="Arial" panose="020B0604020202020204" pitchFamily="34" charset="0"/>
              <a:buChar char="•"/>
            </a:pPr>
            <a:r>
              <a:rPr lang="en-US" sz="2400" b="1"/>
              <a:t>Consented </a:t>
            </a:r>
            <a:r>
              <a:rPr lang="en-US" sz="2400" i="1"/>
              <a:t>subject has consented to participate but has not started treatment</a:t>
            </a:r>
            <a:endParaRPr lang="en-US" sz="2400" b="1"/>
          </a:p>
          <a:p>
            <a:pPr marL="285750" indent="-285750">
              <a:buFont typeface="Arial" panose="020B0604020202020204" pitchFamily="34" charset="0"/>
              <a:buChar char="•"/>
            </a:pPr>
            <a:r>
              <a:rPr lang="en-US" sz="2400" b="1"/>
              <a:t>Enrolled – Treatment Phase </a:t>
            </a:r>
            <a:r>
              <a:rPr lang="en-US" sz="2400" i="1"/>
              <a:t>subject is on active treatment</a:t>
            </a:r>
            <a:endParaRPr lang="en-US" sz="2400" b="1"/>
          </a:p>
          <a:p>
            <a:pPr marL="285750" indent="-285750">
              <a:buFont typeface="Arial" panose="020B0604020202020204" pitchFamily="34" charset="0"/>
              <a:buChar char="•"/>
            </a:pPr>
            <a:r>
              <a:rPr lang="en-US" sz="2400" b="1"/>
              <a:t>Enrolled – Follow Up Phase</a:t>
            </a:r>
            <a:r>
              <a:rPr lang="en-US" sz="2400" i="1"/>
              <a:t> subject is still on trial but has completed treatment phase and in follow up</a:t>
            </a:r>
            <a:endParaRPr lang="en-US" sz="2400" b="1"/>
          </a:p>
          <a:p>
            <a:pPr marL="285750" indent="-285750">
              <a:buFont typeface="Arial" panose="020B0604020202020204" pitchFamily="34" charset="0"/>
              <a:buChar char="•"/>
            </a:pPr>
            <a:r>
              <a:rPr lang="en-US" sz="2400" b="1"/>
              <a:t>Withdrawn</a:t>
            </a:r>
          </a:p>
          <a:p>
            <a:pPr marL="285750" indent="-285750">
              <a:buFont typeface="Arial" panose="020B0604020202020204" pitchFamily="34" charset="0"/>
              <a:buChar char="•"/>
            </a:pPr>
            <a:r>
              <a:rPr lang="en-US" sz="2400" b="1"/>
              <a:t>Completed </a:t>
            </a:r>
            <a:r>
              <a:rPr lang="en-US" sz="2400" i="1"/>
              <a:t>subject has completed all study visits and is no longer enrolled in trial</a:t>
            </a:r>
            <a:endParaRPr lang="en-US" sz="2400"/>
          </a:p>
        </p:txBody>
      </p:sp>
      <p:sp>
        <p:nvSpPr>
          <p:cNvPr id="4" name="Slide Number Placeholder 3"/>
          <p:cNvSpPr>
            <a:spLocks noGrp="1"/>
          </p:cNvSpPr>
          <p:nvPr>
            <p:ph type="sldNum" sz="quarter" idx="12"/>
          </p:nvPr>
        </p:nvSpPr>
        <p:spPr/>
        <p:txBody>
          <a:bodyPr/>
          <a:lstStyle/>
          <a:p>
            <a:fld id="{FC90DB9D-1392-4FC2-903F-60147DD10F4C}" type="slidenum">
              <a:rPr lang="en-US" smtClean="0"/>
              <a:t>20</a:t>
            </a:fld>
            <a:endParaRPr lang="en-US"/>
          </a:p>
        </p:txBody>
      </p:sp>
    </p:spTree>
    <p:extLst>
      <p:ext uri="{BB962C8B-B14F-4D97-AF65-F5344CB8AC3E}">
        <p14:creationId xmlns:p14="http://schemas.microsoft.com/office/powerpoint/2010/main" val="3347769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858000" cy="857250"/>
          </a:xfrm>
          <a:solidFill>
            <a:srgbClr val="7030A0"/>
          </a:solidFill>
        </p:spPr>
        <p:txBody>
          <a:bodyPr/>
          <a:lstStyle/>
          <a:p>
            <a:pPr algn="ctr"/>
            <a:r>
              <a:rPr lang="en-US" b="1">
                <a:solidFill>
                  <a:schemeClr val="bg1"/>
                </a:solidFill>
              </a:rPr>
              <a:t>Linking Patient to the Research Study</a:t>
            </a:r>
          </a:p>
        </p:txBody>
      </p:sp>
      <p:sp>
        <p:nvSpPr>
          <p:cNvPr id="4" name="Slide Number Placeholder 3"/>
          <p:cNvSpPr>
            <a:spLocks noGrp="1"/>
          </p:cNvSpPr>
          <p:nvPr>
            <p:ph type="sldNum" sz="quarter" idx="12"/>
          </p:nvPr>
        </p:nvSpPr>
        <p:spPr/>
        <p:txBody>
          <a:bodyPr/>
          <a:lstStyle/>
          <a:p>
            <a:fld id="{FC90DB9D-1392-4FC2-903F-60147DD10F4C}" type="slidenum">
              <a:rPr lang="en-US" smtClean="0"/>
              <a:t>21</a:t>
            </a:fld>
            <a:endParaRPr lang="en-US"/>
          </a:p>
        </p:txBody>
      </p:sp>
      <p:sp>
        <p:nvSpPr>
          <p:cNvPr id="5" name="TextBox 4">
            <a:extLst>
              <a:ext uri="{FF2B5EF4-FFF2-40B4-BE49-F238E27FC236}">
                <a16:creationId xmlns:a16="http://schemas.microsoft.com/office/drawing/2014/main" id="{E75A3507-4188-F6DC-2449-AB2BCA11DFA2}"/>
              </a:ext>
            </a:extLst>
          </p:cNvPr>
          <p:cNvSpPr txBox="1"/>
          <p:nvPr/>
        </p:nvSpPr>
        <p:spPr>
          <a:xfrm>
            <a:off x="0" y="3114356"/>
            <a:ext cx="6858000" cy="1046440"/>
          </a:xfrm>
          <a:prstGeom prst="rect">
            <a:avLst/>
          </a:prstGeom>
          <a:noFill/>
        </p:spPr>
        <p:txBody>
          <a:bodyPr wrap="square">
            <a:spAutoFit/>
          </a:bodyPr>
          <a:lstStyle/>
          <a:p>
            <a:pPr marL="342900" indent="-342900">
              <a:spcAft>
                <a:spcPts val="1200"/>
              </a:spcAft>
              <a:buFont typeface="+mj-lt"/>
              <a:buAutoNum type="arabicPeriod" startAt="7"/>
            </a:pPr>
            <a:r>
              <a:rPr lang="en-US" sz="1300" b="0" i="0" u="none" strike="noStrike" baseline="0" dirty="0">
                <a:solidFill>
                  <a:srgbClr val="000000"/>
                </a:solidFill>
                <a:latin typeface="Arial" panose="020B0604020202020204" pitchFamily="34" charset="0"/>
              </a:rPr>
              <a:t>Notice a Research Participant banner will appear on the Storyboard. This will alert every provider that views the chart of the patient’s participation in a research study. </a:t>
            </a:r>
          </a:p>
          <a:p>
            <a:pPr marL="342900" indent="-342900">
              <a:spcAft>
                <a:spcPts val="1200"/>
              </a:spcAft>
              <a:buFont typeface="+mj-lt"/>
              <a:buAutoNum type="arabicPeriod" startAt="7"/>
            </a:pPr>
            <a:r>
              <a:rPr lang="en-US" sz="1300" b="0" i="0" u="none" strike="noStrike" baseline="0" dirty="0">
                <a:solidFill>
                  <a:srgbClr val="000000"/>
                </a:solidFill>
                <a:latin typeface="Arial" panose="020B0604020202020204" pitchFamily="34" charset="0"/>
              </a:rPr>
              <a:t>You will be able to click on Participant Details hyperlink to view the study report, which will display study details, linked encounters and linked orders</a:t>
            </a:r>
          </a:p>
        </p:txBody>
      </p:sp>
      <p:pic>
        <p:nvPicPr>
          <p:cNvPr id="6" name="Picture 5">
            <a:extLst>
              <a:ext uri="{FF2B5EF4-FFF2-40B4-BE49-F238E27FC236}">
                <a16:creationId xmlns:a16="http://schemas.microsoft.com/office/drawing/2014/main" id="{77F3E81E-E5AB-AB9A-7DB1-82ED7B0A876F}"/>
              </a:ext>
            </a:extLst>
          </p:cNvPr>
          <p:cNvPicPr>
            <a:picLocks noChangeAspect="1"/>
          </p:cNvPicPr>
          <p:nvPr/>
        </p:nvPicPr>
        <p:blipFill>
          <a:blip r:embed="rId2"/>
          <a:stretch>
            <a:fillRect/>
          </a:stretch>
        </p:blipFill>
        <p:spPr>
          <a:xfrm>
            <a:off x="0" y="819150"/>
            <a:ext cx="6858000" cy="2237874"/>
          </a:xfrm>
          <a:prstGeom prst="rect">
            <a:avLst/>
          </a:prstGeom>
        </p:spPr>
      </p:pic>
      <p:sp>
        <p:nvSpPr>
          <p:cNvPr id="3" name="Oval 2">
            <a:extLst>
              <a:ext uri="{FF2B5EF4-FFF2-40B4-BE49-F238E27FC236}">
                <a16:creationId xmlns:a16="http://schemas.microsoft.com/office/drawing/2014/main" id="{B70A0C63-A32D-501A-57F8-72099A7B660B}"/>
              </a:ext>
            </a:extLst>
          </p:cNvPr>
          <p:cNvSpPr/>
          <p:nvPr/>
        </p:nvSpPr>
        <p:spPr>
          <a:xfrm>
            <a:off x="4953000" y="2647950"/>
            <a:ext cx="228600" cy="2286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16003BB-BFF8-F1F7-8E4F-B44F49E4235B}"/>
              </a:ext>
            </a:extLst>
          </p:cNvPr>
          <p:cNvSpPr/>
          <p:nvPr/>
        </p:nvSpPr>
        <p:spPr>
          <a:xfrm>
            <a:off x="3352800" y="1428750"/>
            <a:ext cx="228600" cy="1524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rPr>
              <a:t>8</a:t>
            </a:r>
            <a:endParaRPr lang="en-US" dirty="0">
              <a:solidFill>
                <a:schemeClr val="bg1"/>
              </a:solidFill>
            </a:endParaRPr>
          </a:p>
        </p:txBody>
      </p:sp>
    </p:spTree>
    <p:extLst>
      <p:ext uri="{BB962C8B-B14F-4D97-AF65-F5344CB8AC3E}">
        <p14:creationId xmlns:p14="http://schemas.microsoft.com/office/powerpoint/2010/main" val="3210245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858000" cy="857250"/>
          </a:xfrm>
          <a:solidFill>
            <a:srgbClr val="7030A0"/>
          </a:solidFill>
        </p:spPr>
        <p:txBody>
          <a:bodyPr>
            <a:normAutofit fontScale="90000"/>
          </a:bodyPr>
          <a:lstStyle/>
          <a:p>
            <a:pPr algn="ctr"/>
            <a:r>
              <a:rPr lang="en-US" b="1">
                <a:solidFill>
                  <a:schemeClr val="bg1"/>
                </a:solidFill>
              </a:rPr>
              <a:t>Link Encounter to Study When in an Encounter</a:t>
            </a:r>
          </a:p>
        </p:txBody>
      </p:sp>
      <p:sp>
        <p:nvSpPr>
          <p:cNvPr id="4" name="Slide Number Placeholder 3"/>
          <p:cNvSpPr>
            <a:spLocks noGrp="1"/>
          </p:cNvSpPr>
          <p:nvPr>
            <p:ph type="sldNum" sz="quarter" idx="12"/>
          </p:nvPr>
        </p:nvSpPr>
        <p:spPr/>
        <p:txBody>
          <a:bodyPr/>
          <a:lstStyle/>
          <a:p>
            <a:fld id="{FC90DB9D-1392-4FC2-903F-60147DD10F4C}" type="slidenum">
              <a:rPr lang="en-US" smtClean="0"/>
              <a:t>22</a:t>
            </a:fld>
            <a:endParaRPr lang="en-US"/>
          </a:p>
        </p:txBody>
      </p:sp>
      <p:pic>
        <p:nvPicPr>
          <p:cNvPr id="6" name="Picture 5">
            <a:extLst>
              <a:ext uri="{FF2B5EF4-FFF2-40B4-BE49-F238E27FC236}">
                <a16:creationId xmlns:a16="http://schemas.microsoft.com/office/drawing/2014/main" id="{66E7AF7C-04E8-06FB-5A62-E5BFB124E041}"/>
              </a:ext>
            </a:extLst>
          </p:cNvPr>
          <p:cNvPicPr>
            <a:picLocks noChangeAspect="1"/>
          </p:cNvPicPr>
          <p:nvPr/>
        </p:nvPicPr>
        <p:blipFill>
          <a:blip r:embed="rId2"/>
          <a:stretch>
            <a:fillRect/>
          </a:stretch>
        </p:blipFill>
        <p:spPr>
          <a:xfrm>
            <a:off x="304800" y="2343150"/>
            <a:ext cx="6007308" cy="2510630"/>
          </a:xfrm>
          <a:prstGeom prst="rect">
            <a:avLst/>
          </a:prstGeom>
        </p:spPr>
      </p:pic>
      <p:sp>
        <p:nvSpPr>
          <p:cNvPr id="5" name="TextBox 4">
            <a:extLst>
              <a:ext uri="{FF2B5EF4-FFF2-40B4-BE49-F238E27FC236}">
                <a16:creationId xmlns:a16="http://schemas.microsoft.com/office/drawing/2014/main" id="{99C70125-8ED8-4AD3-81D7-70A89A03D209}"/>
              </a:ext>
            </a:extLst>
          </p:cNvPr>
          <p:cNvSpPr txBox="1"/>
          <p:nvPr/>
        </p:nvSpPr>
        <p:spPr>
          <a:xfrm>
            <a:off x="304800" y="971550"/>
            <a:ext cx="6477000" cy="1200329"/>
          </a:xfrm>
          <a:prstGeom prst="rect">
            <a:avLst/>
          </a:prstGeom>
          <a:noFill/>
        </p:spPr>
        <p:txBody>
          <a:bodyPr wrap="square">
            <a:spAutoFit/>
          </a:bodyPr>
          <a:lstStyle/>
          <a:p>
            <a:pPr marL="342900" indent="-342900">
              <a:buFont typeface="+mj-lt"/>
              <a:buAutoNum type="arabicPeriod"/>
            </a:pPr>
            <a:r>
              <a:rPr lang="en-US" dirty="0"/>
              <a:t>Click on the Research Studies button in the main toolbar.</a:t>
            </a:r>
          </a:p>
          <a:p>
            <a:pPr marL="342900" indent="-342900">
              <a:buFont typeface="+mj-lt"/>
              <a:buAutoNum type="arabicPeriod"/>
            </a:pPr>
            <a:r>
              <a:rPr lang="en-US" dirty="0"/>
              <a:t>Search for and select your patient to open their chart.</a:t>
            </a:r>
          </a:p>
          <a:p>
            <a:pPr marL="342900" indent="-342900">
              <a:buFont typeface="+mj-lt"/>
              <a:buAutoNum type="arabicPeriod"/>
            </a:pPr>
            <a:r>
              <a:rPr lang="en-US" dirty="0"/>
              <a:t>Within the Research Studies activity, search for the study in the Add study search field.</a:t>
            </a:r>
          </a:p>
        </p:txBody>
      </p:sp>
    </p:spTree>
    <p:extLst>
      <p:ext uri="{BB962C8B-B14F-4D97-AF65-F5344CB8AC3E}">
        <p14:creationId xmlns:p14="http://schemas.microsoft.com/office/powerpoint/2010/main" val="1631248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858000" cy="857250"/>
          </a:xfrm>
          <a:solidFill>
            <a:srgbClr val="7030A0"/>
          </a:solidFill>
        </p:spPr>
        <p:txBody>
          <a:bodyPr>
            <a:normAutofit fontScale="90000"/>
          </a:bodyPr>
          <a:lstStyle/>
          <a:p>
            <a:pPr algn="ctr"/>
            <a:r>
              <a:rPr lang="en-US" b="1">
                <a:solidFill>
                  <a:schemeClr val="bg1"/>
                </a:solidFill>
              </a:rPr>
              <a:t>Link Upcoming Visits to Studies via Appointment Desk</a:t>
            </a:r>
          </a:p>
        </p:txBody>
      </p:sp>
      <p:sp>
        <p:nvSpPr>
          <p:cNvPr id="4" name="Slide Number Placeholder 3"/>
          <p:cNvSpPr>
            <a:spLocks noGrp="1"/>
          </p:cNvSpPr>
          <p:nvPr>
            <p:ph type="sldNum" sz="quarter" idx="12"/>
          </p:nvPr>
        </p:nvSpPr>
        <p:spPr/>
        <p:txBody>
          <a:bodyPr/>
          <a:lstStyle/>
          <a:p>
            <a:fld id="{FC90DB9D-1392-4FC2-903F-60147DD10F4C}" type="slidenum">
              <a:rPr lang="en-US" smtClean="0"/>
              <a:t>23</a:t>
            </a:fld>
            <a:endParaRPr lang="en-US"/>
          </a:p>
        </p:txBody>
      </p:sp>
      <p:sp>
        <p:nvSpPr>
          <p:cNvPr id="12" name="TextBox 11">
            <a:extLst>
              <a:ext uri="{FF2B5EF4-FFF2-40B4-BE49-F238E27FC236}">
                <a16:creationId xmlns:a16="http://schemas.microsoft.com/office/drawing/2014/main" id="{68EDD439-4B0A-5885-8DC3-7B6FFF334BAB}"/>
              </a:ext>
            </a:extLst>
          </p:cNvPr>
          <p:cNvSpPr txBox="1"/>
          <p:nvPr/>
        </p:nvSpPr>
        <p:spPr>
          <a:xfrm>
            <a:off x="152400" y="945089"/>
            <a:ext cx="6629400" cy="3276282"/>
          </a:xfrm>
          <a:prstGeom prst="rect">
            <a:avLst/>
          </a:prstGeom>
          <a:noFill/>
        </p:spPr>
        <p:txBody>
          <a:bodyPr wrap="square">
            <a:spAutoFit/>
          </a:bodyPr>
          <a:lstStyle/>
          <a:p>
            <a:pPr marL="342900" indent="-342900">
              <a:lnSpc>
                <a:spcPct val="150000"/>
              </a:lnSpc>
              <a:buFont typeface="+mj-lt"/>
              <a:buAutoNum type="arabicPeriod"/>
            </a:pPr>
            <a:r>
              <a:rPr lang="en-US" sz="2000" b="0" i="0" u="none" strike="noStrike" baseline="0">
                <a:solidFill>
                  <a:srgbClr val="000000"/>
                </a:solidFill>
                <a:latin typeface="Calibri" panose="020F0502020204030204" pitchFamily="34" charset="0"/>
              </a:rPr>
              <a:t>Click </a:t>
            </a:r>
            <a:r>
              <a:rPr lang="en-US" sz="2000" b="1" i="0" u="none" strike="noStrike" baseline="0">
                <a:solidFill>
                  <a:srgbClr val="000000"/>
                </a:solidFill>
                <a:latin typeface="Calibri" panose="020F0502020204030204" pitchFamily="34" charset="0"/>
              </a:rPr>
              <a:t>Appts </a:t>
            </a:r>
            <a:r>
              <a:rPr lang="en-US" sz="2000" b="0" i="0" u="none" strike="noStrike" baseline="0">
                <a:solidFill>
                  <a:srgbClr val="000000"/>
                </a:solidFill>
                <a:latin typeface="Calibri" panose="020F0502020204030204" pitchFamily="34" charset="0"/>
              </a:rPr>
              <a:t>on your main toolbar. </a:t>
            </a:r>
          </a:p>
          <a:p>
            <a:pPr marL="342900" indent="-342900">
              <a:lnSpc>
                <a:spcPct val="150000"/>
              </a:lnSpc>
              <a:buFont typeface="+mj-lt"/>
              <a:buAutoNum type="arabicPeriod"/>
            </a:pPr>
            <a:r>
              <a:rPr lang="en-US" sz="2000" b="0" i="0" u="none" strike="noStrike" baseline="0">
                <a:solidFill>
                  <a:srgbClr val="000000"/>
                </a:solidFill>
                <a:latin typeface="Calibri" panose="020F0502020204030204" pitchFamily="34" charset="0"/>
              </a:rPr>
              <a:t>Look up your patient and click </a:t>
            </a:r>
            <a:r>
              <a:rPr lang="en-US" sz="2000" b="1" i="0" u="none" strike="noStrike" baseline="0">
                <a:solidFill>
                  <a:srgbClr val="000000"/>
                </a:solidFill>
                <a:latin typeface="Calibri" panose="020F0502020204030204" pitchFamily="34" charset="0"/>
              </a:rPr>
              <a:t>Accept</a:t>
            </a:r>
            <a:r>
              <a:rPr lang="en-US" sz="2000" b="0" i="0" u="none" strike="noStrike" baseline="0">
                <a:solidFill>
                  <a:srgbClr val="000000"/>
                </a:solidFill>
                <a:latin typeface="Calibri" panose="020F0502020204030204" pitchFamily="34" charset="0"/>
              </a:rPr>
              <a:t>. </a:t>
            </a:r>
          </a:p>
          <a:p>
            <a:pPr marL="342900" indent="-342900">
              <a:lnSpc>
                <a:spcPct val="150000"/>
              </a:lnSpc>
              <a:buFont typeface="+mj-lt"/>
              <a:buAutoNum type="arabicPeriod"/>
            </a:pPr>
            <a:r>
              <a:rPr lang="en-US" sz="2000" b="0" i="0" u="none" strike="noStrike" baseline="0">
                <a:solidFill>
                  <a:srgbClr val="000000"/>
                </a:solidFill>
                <a:latin typeface="Calibri" panose="020F0502020204030204" pitchFamily="34" charset="0"/>
              </a:rPr>
              <a:t>Right-click the upcoming appointment. </a:t>
            </a:r>
          </a:p>
          <a:p>
            <a:pPr marL="342900" indent="-342900">
              <a:lnSpc>
                <a:spcPct val="150000"/>
              </a:lnSpc>
              <a:buFont typeface="+mj-lt"/>
              <a:buAutoNum type="arabicPeriod"/>
            </a:pPr>
            <a:r>
              <a:rPr lang="en-US" sz="2000" b="0" i="0" u="none" strike="noStrike" baseline="0">
                <a:solidFill>
                  <a:srgbClr val="000000"/>
                </a:solidFill>
                <a:latin typeface="Calibri" panose="020F0502020204030204" pitchFamily="34" charset="0"/>
              </a:rPr>
              <a:t>Select </a:t>
            </a:r>
            <a:r>
              <a:rPr lang="en-US" sz="2000" b="1" i="0" u="none" strike="noStrike" baseline="0">
                <a:solidFill>
                  <a:srgbClr val="000000"/>
                </a:solidFill>
                <a:latin typeface="Calibri" panose="020F0502020204030204" pitchFamily="34" charset="0"/>
              </a:rPr>
              <a:t>Link to Research Study </a:t>
            </a:r>
            <a:r>
              <a:rPr lang="en-US" sz="2000" b="0" i="0" u="none" strike="noStrike" baseline="0">
                <a:solidFill>
                  <a:srgbClr val="000000"/>
                </a:solidFill>
                <a:latin typeface="Calibri" panose="020F0502020204030204" pitchFamily="34" charset="0"/>
              </a:rPr>
              <a:t>to confirm association or to link the appointment to the research study. </a:t>
            </a:r>
          </a:p>
          <a:p>
            <a:pPr marL="342900" indent="-342900">
              <a:lnSpc>
                <a:spcPct val="150000"/>
              </a:lnSpc>
              <a:buFont typeface="+mj-lt"/>
              <a:buAutoNum type="arabicPeriod"/>
            </a:pPr>
            <a:r>
              <a:rPr lang="en-US" sz="2000" b="0" i="0" u="none" strike="noStrike" baseline="0">
                <a:solidFill>
                  <a:srgbClr val="000000"/>
                </a:solidFill>
                <a:latin typeface="Calibri" panose="020F0502020204030204" pitchFamily="34" charset="0"/>
              </a:rPr>
              <a:t>Click </a:t>
            </a:r>
            <a:r>
              <a:rPr lang="en-US" sz="2000" b="1" i="0" u="none" strike="noStrike" baseline="0">
                <a:solidFill>
                  <a:schemeClr val="bg1">
                    <a:lumMod val="50000"/>
                  </a:schemeClr>
                </a:solidFill>
                <a:latin typeface="Calibri" panose="020F0502020204030204" pitchFamily="34" charset="0"/>
                <a:sym typeface="Webdings" panose="05030102010509060703" pitchFamily="18" charset="2"/>
              </a:rPr>
              <a:t></a:t>
            </a:r>
            <a:r>
              <a:rPr lang="en-US" sz="2000" b="0" i="0" u="none" strike="noStrike" baseline="0">
                <a:solidFill>
                  <a:srgbClr val="000000"/>
                </a:solidFill>
                <a:latin typeface="Calibri" panose="020F0502020204030204" pitchFamily="34" charset="0"/>
              </a:rPr>
              <a:t>Close when all updates for the encounter are complete. </a:t>
            </a:r>
          </a:p>
        </p:txBody>
      </p:sp>
    </p:spTree>
    <p:extLst>
      <p:ext uri="{BB962C8B-B14F-4D97-AF65-F5344CB8AC3E}">
        <p14:creationId xmlns:p14="http://schemas.microsoft.com/office/powerpoint/2010/main" val="3786550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858000" cy="857250"/>
          </a:xfrm>
          <a:solidFill>
            <a:srgbClr val="7030A0"/>
          </a:solidFill>
        </p:spPr>
        <p:txBody>
          <a:bodyPr>
            <a:normAutofit fontScale="90000"/>
          </a:bodyPr>
          <a:lstStyle/>
          <a:p>
            <a:pPr algn="ctr"/>
            <a:r>
              <a:rPr lang="en-US" b="1">
                <a:solidFill>
                  <a:schemeClr val="bg1"/>
                </a:solidFill>
              </a:rPr>
              <a:t>Link Upcoming Visits to Studies via Appointment Desk</a:t>
            </a:r>
          </a:p>
        </p:txBody>
      </p:sp>
      <p:sp>
        <p:nvSpPr>
          <p:cNvPr id="4" name="Slide Number Placeholder 3"/>
          <p:cNvSpPr>
            <a:spLocks noGrp="1"/>
          </p:cNvSpPr>
          <p:nvPr>
            <p:ph type="sldNum" sz="quarter" idx="12"/>
          </p:nvPr>
        </p:nvSpPr>
        <p:spPr/>
        <p:txBody>
          <a:bodyPr/>
          <a:lstStyle/>
          <a:p>
            <a:fld id="{FC90DB9D-1392-4FC2-903F-60147DD10F4C}" type="slidenum">
              <a:rPr lang="en-US" smtClean="0"/>
              <a:t>24</a:t>
            </a:fld>
            <a:endParaRPr lang="en-US"/>
          </a:p>
        </p:txBody>
      </p:sp>
      <p:pic>
        <p:nvPicPr>
          <p:cNvPr id="10" name="Picture 9">
            <a:extLst>
              <a:ext uri="{FF2B5EF4-FFF2-40B4-BE49-F238E27FC236}">
                <a16:creationId xmlns:a16="http://schemas.microsoft.com/office/drawing/2014/main" id="{110988D6-1371-BBDF-A3C5-076D1DC6FD55}"/>
              </a:ext>
            </a:extLst>
          </p:cNvPr>
          <p:cNvPicPr>
            <a:picLocks noChangeAspect="1"/>
          </p:cNvPicPr>
          <p:nvPr/>
        </p:nvPicPr>
        <p:blipFill>
          <a:blip r:embed="rId2"/>
          <a:stretch>
            <a:fillRect/>
          </a:stretch>
        </p:blipFill>
        <p:spPr>
          <a:xfrm>
            <a:off x="0" y="971551"/>
            <a:ext cx="6858000" cy="3611764"/>
          </a:xfrm>
          <a:prstGeom prst="rect">
            <a:avLst/>
          </a:prstGeom>
        </p:spPr>
      </p:pic>
    </p:spTree>
    <p:extLst>
      <p:ext uri="{BB962C8B-B14F-4D97-AF65-F5344CB8AC3E}">
        <p14:creationId xmlns:p14="http://schemas.microsoft.com/office/powerpoint/2010/main" val="905717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858000" cy="857250"/>
          </a:xfrm>
          <a:solidFill>
            <a:srgbClr val="7030A0"/>
          </a:solidFill>
        </p:spPr>
        <p:txBody>
          <a:bodyPr>
            <a:noAutofit/>
          </a:bodyPr>
          <a:lstStyle/>
          <a:p>
            <a:pPr algn="ctr"/>
            <a:r>
              <a:rPr lang="en-US" sz="2800" b="1" dirty="0">
                <a:solidFill>
                  <a:schemeClr val="bg1"/>
                </a:solidFill>
              </a:rPr>
              <a:t>Reports for Linking Upcoming Visits to Studies</a:t>
            </a:r>
          </a:p>
        </p:txBody>
      </p:sp>
      <p:sp>
        <p:nvSpPr>
          <p:cNvPr id="4" name="Slide Number Placeholder 3"/>
          <p:cNvSpPr>
            <a:spLocks noGrp="1"/>
          </p:cNvSpPr>
          <p:nvPr>
            <p:ph type="sldNum" sz="quarter" idx="12"/>
          </p:nvPr>
        </p:nvSpPr>
        <p:spPr/>
        <p:txBody>
          <a:bodyPr/>
          <a:lstStyle/>
          <a:p>
            <a:fld id="{FC90DB9D-1392-4FC2-903F-60147DD10F4C}" type="slidenum">
              <a:rPr lang="en-US" smtClean="0"/>
              <a:t>25</a:t>
            </a:fld>
            <a:endParaRPr lang="en-US"/>
          </a:p>
        </p:txBody>
      </p:sp>
      <p:pic>
        <p:nvPicPr>
          <p:cNvPr id="5" name="Picture 4">
            <a:extLst>
              <a:ext uri="{FF2B5EF4-FFF2-40B4-BE49-F238E27FC236}">
                <a16:creationId xmlns:a16="http://schemas.microsoft.com/office/drawing/2014/main" id="{6612A710-5C49-94A9-A004-1012150A5FC1}"/>
              </a:ext>
            </a:extLst>
          </p:cNvPr>
          <p:cNvPicPr>
            <a:picLocks noChangeAspect="1"/>
          </p:cNvPicPr>
          <p:nvPr/>
        </p:nvPicPr>
        <p:blipFill>
          <a:blip r:embed="rId2"/>
          <a:stretch>
            <a:fillRect/>
          </a:stretch>
        </p:blipFill>
        <p:spPr>
          <a:xfrm>
            <a:off x="152401" y="947459"/>
            <a:ext cx="2362200" cy="804326"/>
          </a:xfrm>
          <a:prstGeom prst="rect">
            <a:avLst/>
          </a:prstGeom>
        </p:spPr>
      </p:pic>
      <p:pic>
        <p:nvPicPr>
          <p:cNvPr id="11" name="Picture 10">
            <a:extLst>
              <a:ext uri="{FF2B5EF4-FFF2-40B4-BE49-F238E27FC236}">
                <a16:creationId xmlns:a16="http://schemas.microsoft.com/office/drawing/2014/main" id="{86DCADBE-1EFB-DB3F-F192-F6BF586919E1}"/>
              </a:ext>
            </a:extLst>
          </p:cNvPr>
          <p:cNvPicPr>
            <a:picLocks noChangeAspect="1"/>
          </p:cNvPicPr>
          <p:nvPr/>
        </p:nvPicPr>
        <p:blipFill>
          <a:blip r:embed="rId3"/>
          <a:stretch>
            <a:fillRect/>
          </a:stretch>
        </p:blipFill>
        <p:spPr>
          <a:xfrm>
            <a:off x="95511" y="1875483"/>
            <a:ext cx="2647844" cy="1468758"/>
          </a:xfrm>
          <a:prstGeom prst="rect">
            <a:avLst/>
          </a:prstGeom>
        </p:spPr>
      </p:pic>
      <p:sp>
        <p:nvSpPr>
          <p:cNvPr id="14" name="TextBox 13">
            <a:extLst>
              <a:ext uri="{FF2B5EF4-FFF2-40B4-BE49-F238E27FC236}">
                <a16:creationId xmlns:a16="http://schemas.microsoft.com/office/drawing/2014/main" id="{097F7915-0768-042F-3B19-C93C2C5E45CF}"/>
              </a:ext>
            </a:extLst>
          </p:cNvPr>
          <p:cNvSpPr txBox="1"/>
          <p:nvPr/>
        </p:nvSpPr>
        <p:spPr>
          <a:xfrm>
            <a:off x="11608" y="3344241"/>
            <a:ext cx="6781800" cy="1692771"/>
          </a:xfrm>
          <a:prstGeom prst="rect">
            <a:avLst/>
          </a:prstGeom>
          <a:noFill/>
        </p:spPr>
        <p:txBody>
          <a:bodyPr wrap="square" rtlCol="0">
            <a:spAutoFit/>
          </a:bodyPr>
          <a:lstStyle/>
          <a:p>
            <a:pPr marL="285750" indent="-285750">
              <a:buFont typeface="Arial" panose="020B0604020202020204" pitchFamily="34" charset="0"/>
              <a:buChar char="•"/>
            </a:pPr>
            <a:r>
              <a:rPr lang="en-US" dirty="0"/>
              <a:t>Search in Reporting Workbench for </a:t>
            </a:r>
            <a:r>
              <a:rPr lang="en-US" b="1" dirty="0"/>
              <a:t>LCMC ES Appt Search for Research </a:t>
            </a:r>
            <a:r>
              <a:rPr lang="en-US" b="1" dirty="0" err="1"/>
              <a:t>Coodinators</a:t>
            </a:r>
            <a:r>
              <a:rPr lang="en-US" b="1" dirty="0"/>
              <a:t>.</a:t>
            </a:r>
          </a:p>
          <a:p>
            <a:pPr marL="285750" indent="-285750">
              <a:buFont typeface="Arial" panose="020B0604020202020204" pitchFamily="34" charset="0"/>
              <a:buChar char="•"/>
            </a:pPr>
            <a:r>
              <a:rPr lang="en-US" dirty="0"/>
              <a:t>Modify report with Study Code and Save Report as Favorite.</a:t>
            </a:r>
          </a:p>
          <a:p>
            <a:pPr marL="285750" indent="-285750">
              <a:buFont typeface="Arial" panose="020B0604020202020204" pitchFamily="34" charset="0"/>
              <a:buChar char="•"/>
            </a:pPr>
            <a:r>
              <a:rPr lang="en-US" dirty="0"/>
              <a:t>Select visits to be linked and Click Link to Research Study.</a:t>
            </a:r>
          </a:p>
          <a:p>
            <a:pPr marL="285750" indent="-285750">
              <a:buFont typeface="Arial" panose="020B0604020202020204" pitchFamily="34" charset="0"/>
              <a:buChar char="•"/>
            </a:pPr>
            <a:r>
              <a:rPr lang="en-US" dirty="0"/>
              <a:t>Can be used to link Past or Upcoming Appointments</a:t>
            </a:r>
          </a:p>
          <a:p>
            <a:r>
              <a:rPr lang="en-US" sz="1400" i="1" dirty="0"/>
              <a:t>	</a:t>
            </a:r>
            <a:r>
              <a:rPr lang="en-US" sz="1200" i="1" dirty="0"/>
              <a:t>Reach out to me if you need additional guidance on setting these up.</a:t>
            </a:r>
            <a:endParaRPr lang="en-US" sz="1400" i="1" dirty="0"/>
          </a:p>
        </p:txBody>
      </p:sp>
      <p:pic>
        <p:nvPicPr>
          <p:cNvPr id="16" name="Picture 15">
            <a:extLst>
              <a:ext uri="{FF2B5EF4-FFF2-40B4-BE49-F238E27FC236}">
                <a16:creationId xmlns:a16="http://schemas.microsoft.com/office/drawing/2014/main" id="{DD37998D-B9C9-888B-78E5-5A82BB8A5E4A}"/>
              </a:ext>
            </a:extLst>
          </p:cNvPr>
          <p:cNvPicPr>
            <a:picLocks noChangeAspect="1"/>
          </p:cNvPicPr>
          <p:nvPr/>
        </p:nvPicPr>
        <p:blipFill>
          <a:blip r:embed="rId4"/>
          <a:stretch>
            <a:fillRect/>
          </a:stretch>
        </p:blipFill>
        <p:spPr>
          <a:xfrm>
            <a:off x="2819400" y="1186124"/>
            <a:ext cx="3742708" cy="1818209"/>
          </a:xfrm>
          <a:prstGeom prst="rect">
            <a:avLst/>
          </a:prstGeom>
        </p:spPr>
      </p:pic>
    </p:spTree>
    <p:extLst>
      <p:ext uri="{BB962C8B-B14F-4D97-AF65-F5344CB8AC3E}">
        <p14:creationId xmlns:p14="http://schemas.microsoft.com/office/powerpoint/2010/main" val="151400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B36B09-736E-232B-30B1-E5D9BDA6DE0D}"/>
              </a:ext>
            </a:extLst>
          </p:cNvPr>
          <p:cNvPicPr>
            <a:picLocks noChangeAspect="1"/>
          </p:cNvPicPr>
          <p:nvPr/>
        </p:nvPicPr>
        <p:blipFill>
          <a:blip r:embed="rId2"/>
          <a:stretch>
            <a:fillRect/>
          </a:stretch>
        </p:blipFill>
        <p:spPr>
          <a:xfrm>
            <a:off x="4624020" y="2328033"/>
            <a:ext cx="2157780" cy="1425676"/>
          </a:xfrm>
          <a:prstGeom prst="rect">
            <a:avLst/>
          </a:prstGeom>
        </p:spPr>
      </p:pic>
      <p:pic>
        <p:nvPicPr>
          <p:cNvPr id="5" name="Picture 4">
            <a:extLst>
              <a:ext uri="{FF2B5EF4-FFF2-40B4-BE49-F238E27FC236}">
                <a16:creationId xmlns:a16="http://schemas.microsoft.com/office/drawing/2014/main" id="{3A8F76CE-3FF7-9777-E517-26559CCFC571}"/>
              </a:ext>
            </a:extLst>
          </p:cNvPr>
          <p:cNvPicPr>
            <a:picLocks noChangeAspect="1"/>
          </p:cNvPicPr>
          <p:nvPr/>
        </p:nvPicPr>
        <p:blipFill>
          <a:blip r:embed="rId3"/>
          <a:stretch>
            <a:fillRect/>
          </a:stretch>
        </p:blipFill>
        <p:spPr>
          <a:xfrm>
            <a:off x="807704" y="885869"/>
            <a:ext cx="2324373" cy="1627061"/>
          </a:xfrm>
          <a:prstGeom prst="rect">
            <a:avLst/>
          </a:prstGeom>
        </p:spPr>
      </p:pic>
      <p:sp>
        <p:nvSpPr>
          <p:cNvPr id="2" name="Title 1"/>
          <p:cNvSpPr>
            <a:spLocks noGrp="1"/>
          </p:cNvSpPr>
          <p:nvPr>
            <p:ph type="title"/>
          </p:nvPr>
        </p:nvSpPr>
        <p:spPr>
          <a:xfrm>
            <a:off x="0" y="1"/>
            <a:ext cx="6858000" cy="857250"/>
          </a:xfrm>
          <a:solidFill>
            <a:srgbClr val="7030A0"/>
          </a:solidFill>
        </p:spPr>
        <p:txBody>
          <a:bodyPr>
            <a:normAutofit fontScale="90000"/>
          </a:bodyPr>
          <a:lstStyle/>
          <a:p>
            <a:pPr algn="ctr"/>
            <a:r>
              <a:rPr lang="en-US" b="1" dirty="0">
                <a:solidFill>
                  <a:schemeClr val="bg1"/>
                </a:solidFill>
              </a:rPr>
              <a:t>Linking Orders to Research Study When in an Encounter</a:t>
            </a:r>
          </a:p>
        </p:txBody>
      </p:sp>
      <p:sp>
        <p:nvSpPr>
          <p:cNvPr id="4" name="Slide Number Placeholder 3"/>
          <p:cNvSpPr>
            <a:spLocks noGrp="1"/>
          </p:cNvSpPr>
          <p:nvPr>
            <p:ph type="sldNum" sz="quarter" idx="12"/>
          </p:nvPr>
        </p:nvSpPr>
        <p:spPr/>
        <p:txBody>
          <a:bodyPr/>
          <a:lstStyle/>
          <a:p>
            <a:fld id="{FC90DB9D-1392-4FC2-903F-60147DD10F4C}" type="slidenum">
              <a:rPr lang="en-US" smtClean="0"/>
              <a:t>26</a:t>
            </a:fld>
            <a:endParaRPr lang="en-US"/>
          </a:p>
        </p:txBody>
      </p:sp>
      <p:sp>
        <p:nvSpPr>
          <p:cNvPr id="11" name="TextBox 10">
            <a:extLst>
              <a:ext uri="{FF2B5EF4-FFF2-40B4-BE49-F238E27FC236}">
                <a16:creationId xmlns:a16="http://schemas.microsoft.com/office/drawing/2014/main" id="{19DEB6B3-6126-892F-0D65-2544599A3E46}"/>
              </a:ext>
            </a:extLst>
          </p:cNvPr>
          <p:cNvSpPr txBox="1"/>
          <p:nvPr/>
        </p:nvSpPr>
        <p:spPr>
          <a:xfrm>
            <a:off x="76200" y="2628100"/>
            <a:ext cx="4572000" cy="1384995"/>
          </a:xfrm>
          <a:prstGeom prst="rect">
            <a:avLst/>
          </a:prstGeom>
          <a:noFill/>
        </p:spPr>
        <p:txBody>
          <a:bodyPr wrap="square" rtlCol="0">
            <a:spAutoFit/>
          </a:bodyPr>
          <a:lstStyle/>
          <a:p>
            <a:pPr marL="342900" indent="-342900">
              <a:spcAft>
                <a:spcPts val="1200"/>
              </a:spcAft>
              <a:buFont typeface="+mj-lt"/>
              <a:buAutoNum type="arabicPeriod"/>
            </a:pPr>
            <a:r>
              <a:rPr lang="en-US" sz="1600" dirty="0"/>
              <a:t>At the top of the Orders Panel, select Options. </a:t>
            </a:r>
          </a:p>
          <a:p>
            <a:pPr marL="342900" indent="-342900">
              <a:spcAft>
                <a:spcPts val="1200"/>
              </a:spcAft>
              <a:buFont typeface="+mj-lt"/>
              <a:buAutoNum type="arabicPeriod"/>
            </a:pPr>
            <a:r>
              <a:rPr lang="en-US" sz="1600" dirty="0"/>
              <a:t>Then Click Research Association. </a:t>
            </a:r>
          </a:p>
          <a:p>
            <a:pPr marL="342900" indent="-342900">
              <a:spcAft>
                <a:spcPts val="1200"/>
              </a:spcAft>
              <a:buFont typeface="+mj-lt"/>
              <a:buAutoNum type="arabicPeriod"/>
            </a:pPr>
            <a:r>
              <a:rPr lang="en-US" sz="1600" dirty="0"/>
              <a:t>In pop up, Select the check box next to the Order to Associate under the applicable study.</a:t>
            </a:r>
          </a:p>
        </p:txBody>
      </p:sp>
      <p:pic>
        <p:nvPicPr>
          <p:cNvPr id="7" name="Picture 6">
            <a:extLst>
              <a:ext uri="{FF2B5EF4-FFF2-40B4-BE49-F238E27FC236}">
                <a16:creationId xmlns:a16="http://schemas.microsoft.com/office/drawing/2014/main" id="{45DEB431-088F-5D44-DD55-711AA41D3FB4}"/>
              </a:ext>
            </a:extLst>
          </p:cNvPr>
          <p:cNvPicPr>
            <a:picLocks noChangeAspect="1"/>
          </p:cNvPicPr>
          <p:nvPr/>
        </p:nvPicPr>
        <p:blipFill rotWithShape="1">
          <a:blip r:embed="rId4"/>
          <a:srcRect l="56391" t="7071" b="22779"/>
          <a:stretch/>
        </p:blipFill>
        <p:spPr>
          <a:xfrm>
            <a:off x="3960602" y="826059"/>
            <a:ext cx="1223904" cy="1388754"/>
          </a:xfrm>
          <a:prstGeom prst="rect">
            <a:avLst/>
          </a:prstGeom>
        </p:spPr>
      </p:pic>
      <p:sp>
        <p:nvSpPr>
          <p:cNvPr id="13" name="Rectangle: Rounded Corners 12">
            <a:extLst>
              <a:ext uri="{FF2B5EF4-FFF2-40B4-BE49-F238E27FC236}">
                <a16:creationId xmlns:a16="http://schemas.microsoft.com/office/drawing/2014/main" id="{B1E8C0F3-CA49-AFC6-D5D8-BEC2BC013936}"/>
              </a:ext>
            </a:extLst>
          </p:cNvPr>
          <p:cNvSpPr/>
          <p:nvPr/>
        </p:nvSpPr>
        <p:spPr>
          <a:xfrm>
            <a:off x="2663989" y="1025768"/>
            <a:ext cx="457199" cy="164653"/>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21465EEC-7BCE-872C-C5BE-B1654A7EEF66}"/>
              </a:ext>
            </a:extLst>
          </p:cNvPr>
          <p:cNvCxnSpPr>
            <a:cxnSpLocks/>
            <a:stCxn id="13" idx="3"/>
            <a:endCxn id="22" idx="1"/>
          </p:cNvCxnSpPr>
          <p:nvPr/>
        </p:nvCxnSpPr>
        <p:spPr>
          <a:xfrm>
            <a:off x="3121188" y="1108095"/>
            <a:ext cx="839414" cy="77785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A9B20E7C-507C-27AA-CF65-D49352339149}"/>
              </a:ext>
            </a:extLst>
          </p:cNvPr>
          <p:cNvSpPr/>
          <p:nvPr/>
        </p:nvSpPr>
        <p:spPr>
          <a:xfrm>
            <a:off x="3960602" y="1809750"/>
            <a:ext cx="762000" cy="15240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AE7B90E1-D4C4-9E6A-E99D-1D4768C3B106}"/>
              </a:ext>
            </a:extLst>
          </p:cNvPr>
          <p:cNvSpPr/>
          <p:nvPr/>
        </p:nvSpPr>
        <p:spPr>
          <a:xfrm>
            <a:off x="6226018" y="2800350"/>
            <a:ext cx="152400" cy="64967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2024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858000" cy="857250"/>
          </a:xfrm>
          <a:solidFill>
            <a:srgbClr val="7030A0"/>
          </a:solidFill>
        </p:spPr>
        <p:txBody>
          <a:bodyPr/>
          <a:lstStyle/>
          <a:p>
            <a:pPr algn="ctr"/>
            <a:r>
              <a:rPr lang="en-US" b="1">
                <a:solidFill>
                  <a:schemeClr val="bg1"/>
                </a:solidFill>
              </a:rPr>
              <a:t>Linking Patient to the Research Study</a:t>
            </a:r>
          </a:p>
        </p:txBody>
      </p:sp>
      <p:sp>
        <p:nvSpPr>
          <p:cNvPr id="4" name="Slide Number Placeholder 3"/>
          <p:cNvSpPr>
            <a:spLocks noGrp="1"/>
          </p:cNvSpPr>
          <p:nvPr>
            <p:ph type="sldNum" sz="quarter" idx="12"/>
          </p:nvPr>
        </p:nvSpPr>
        <p:spPr/>
        <p:txBody>
          <a:bodyPr/>
          <a:lstStyle/>
          <a:p>
            <a:fld id="{FC90DB9D-1392-4FC2-903F-60147DD10F4C}" type="slidenum">
              <a:rPr lang="en-US" smtClean="0"/>
              <a:t>27</a:t>
            </a:fld>
            <a:endParaRPr lang="en-US"/>
          </a:p>
        </p:txBody>
      </p:sp>
      <p:sp>
        <p:nvSpPr>
          <p:cNvPr id="5" name="TextBox 4">
            <a:extLst>
              <a:ext uri="{FF2B5EF4-FFF2-40B4-BE49-F238E27FC236}">
                <a16:creationId xmlns:a16="http://schemas.microsoft.com/office/drawing/2014/main" id="{E75A3507-4188-F6DC-2449-AB2BCA11DFA2}"/>
              </a:ext>
            </a:extLst>
          </p:cNvPr>
          <p:cNvSpPr txBox="1"/>
          <p:nvPr/>
        </p:nvSpPr>
        <p:spPr>
          <a:xfrm>
            <a:off x="152400" y="4274822"/>
            <a:ext cx="6629400" cy="692497"/>
          </a:xfrm>
          <a:prstGeom prst="rect">
            <a:avLst/>
          </a:prstGeom>
          <a:noFill/>
        </p:spPr>
        <p:txBody>
          <a:bodyPr wrap="square">
            <a:spAutoFit/>
          </a:bodyPr>
          <a:lstStyle/>
          <a:p>
            <a:pPr>
              <a:spcAft>
                <a:spcPts val="1200"/>
              </a:spcAft>
            </a:pPr>
            <a:r>
              <a:rPr lang="en-US" sz="1300" b="0" i="0" u="none" strike="noStrike" baseline="0" dirty="0">
                <a:solidFill>
                  <a:srgbClr val="000000"/>
                </a:solidFill>
                <a:latin typeface="Arial" panose="020B0604020202020204" pitchFamily="34" charset="0"/>
              </a:rPr>
              <a:t>Once linking begins, you will be able to click on the </a:t>
            </a:r>
            <a:r>
              <a:rPr lang="en-US" sz="1300" b="1" i="0" u="none" strike="noStrike" baseline="0" dirty="0">
                <a:solidFill>
                  <a:srgbClr val="000000"/>
                </a:solidFill>
                <a:latin typeface="Arial" panose="020B0604020202020204" pitchFamily="34" charset="0"/>
              </a:rPr>
              <a:t>Participant Details </a:t>
            </a:r>
            <a:r>
              <a:rPr lang="en-US" sz="1300" b="0" i="0" u="none" strike="noStrike" baseline="0" dirty="0">
                <a:solidFill>
                  <a:srgbClr val="000000"/>
                </a:solidFill>
                <a:latin typeface="Arial" panose="020B0604020202020204" pitchFamily="34" charset="0"/>
              </a:rPr>
              <a:t>hyperlink to view the study report, which will display study details, linked encounters and linked orders in the Study Calendar.</a:t>
            </a:r>
          </a:p>
        </p:txBody>
      </p:sp>
      <p:sp>
        <p:nvSpPr>
          <p:cNvPr id="3" name="Oval 2">
            <a:extLst>
              <a:ext uri="{FF2B5EF4-FFF2-40B4-BE49-F238E27FC236}">
                <a16:creationId xmlns:a16="http://schemas.microsoft.com/office/drawing/2014/main" id="{B70A0C63-A32D-501A-57F8-72099A7B660B}"/>
              </a:ext>
            </a:extLst>
          </p:cNvPr>
          <p:cNvSpPr/>
          <p:nvPr/>
        </p:nvSpPr>
        <p:spPr>
          <a:xfrm>
            <a:off x="4953000" y="2647950"/>
            <a:ext cx="228600" cy="2286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16003BB-BFF8-F1F7-8E4F-B44F49E4235B}"/>
              </a:ext>
            </a:extLst>
          </p:cNvPr>
          <p:cNvSpPr/>
          <p:nvPr/>
        </p:nvSpPr>
        <p:spPr>
          <a:xfrm>
            <a:off x="3352800" y="1428750"/>
            <a:ext cx="228600" cy="1524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rPr>
              <a:t>8</a:t>
            </a:r>
            <a:endParaRPr lang="en-US" dirty="0">
              <a:solidFill>
                <a:schemeClr val="bg1"/>
              </a:solidFill>
            </a:endParaRPr>
          </a:p>
        </p:txBody>
      </p:sp>
      <p:pic>
        <p:nvPicPr>
          <p:cNvPr id="11" name="Picture 10">
            <a:extLst>
              <a:ext uri="{FF2B5EF4-FFF2-40B4-BE49-F238E27FC236}">
                <a16:creationId xmlns:a16="http://schemas.microsoft.com/office/drawing/2014/main" id="{D155CCC3-0E1C-EF93-BFFF-0144FAB3FCA9}"/>
              </a:ext>
            </a:extLst>
          </p:cNvPr>
          <p:cNvPicPr>
            <a:picLocks noChangeAspect="1"/>
          </p:cNvPicPr>
          <p:nvPr/>
        </p:nvPicPr>
        <p:blipFill>
          <a:blip r:embed="rId2"/>
          <a:stretch>
            <a:fillRect/>
          </a:stretch>
        </p:blipFill>
        <p:spPr>
          <a:xfrm>
            <a:off x="1295400" y="857251"/>
            <a:ext cx="4055131" cy="3384800"/>
          </a:xfrm>
          <a:prstGeom prst="rect">
            <a:avLst/>
          </a:prstGeom>
        </p:spPr>
      </p:pic>
      <p:sp>
        <p:nvSpPr>
          <p:cNvPr id="12" name="Oval 11">
            <a:extLst>
              <a:ext uri="{FF2B5EF4-FFF2-40B4-BE49-F238E27FC236}">
                <a16:creationId xmlns:a16="http://schemas.microsoft.com/office/drawing/2014/main" id="{AB670FC4-2224-1BA5-0CE4-4A98517C9C4E}"/>
              </a:ext>
            </a:extLst>
          </p:cNvPr>
          <p:cNvSpPr/>
          <p:nvPr/>
        </p:nvSpPr>
        <p:spPr>
          <a:xfrm>
            <a:off x="2057400" y="1245300"/>
            <a:ext cx="152400" cy="152400"/>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8</a:t>
            </a:r>
            <a:endParaRPr lang="en-US" dirty="0"/>
          </a:p>
        </p:txBody>
      </p:sp>
    </p:spTree>
    <p:extLst>
      <p:ext uri="{BB962C8B-B14F-4D97-AF65-F5344CB8AC3E}">
        <p14:creationId xmlns:p14="http://schemas.microsoft.com/office/powerpoint/2010/main" val="1724767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858000" cy="857250"/>
          </a:xfrm>
          <a:solidFill>
            <a:srgbClr val="7030A0"/>
          </a:solidFill>
        </p:spPr>
        <p:txBody>
          <a:bodyPr/>
          <a:lstStyle/>
          <a:p>
            <a:pPr algn="ctr"/>
            <a:r>
              <a:rPr lang="en-US" b="1" dirty="0">
                <a:solidFill>
                  <a:schemeClr val="bg1"/>
                </a:solidFill>
              </a:rPr>
              <a:t>Professional Billing Charges</a:t>
            </a:r>
          </a:p>
        </p:txBody>
      </p:sp>
      <p:sp>
        <p:nvSpPr>
          <p:cNvPr id="4" name="Slide Number Placeholder 3"/>
          <p:cNvSpPr>
            <a:spLocks noGrp="1"/>
          </p:cNvSpPr>
          <p:nvPr>
            <p:ph type="sldNum" sz="quarter" idx="12"/>
          </p:nvPr>
        </p:nvSpPr>
        <p:spPr/>
        <p:txBody>
          <a:bodyPr/>
          <a:lstStyle/>
          <a:p>
            <a:fld id="{FC90DB9D-1392-4FC2-903F-60147DD10F4C}" type="slidenum">
              <a:rPr lang="en-US" smtClean="0"/>
              <a:t>28</a:t>
            </a:fld>
            <a:endParaRPr lang="en-US"/>
          </a:p>
        </p:txBody>
      </p:sp>
      <p:sp>
        <p:nvSpPr>
          <p:cNvPr id="3" name="TextBox 2"/>
          <p:cNvSpPr txBox="1"/>
          <p:nvPr/>
        </p:nvSpPr>
        <p:spPr>
          <a:xfrm>
            <a:off x="304800" y="1200150"/>
            <a:ext cx="6248400" cy="3416320"/>
          </a:xfrm>
          <a:prstGeom prst="rect">
            <a:avLst/>
          </a:prstGeom>
          <a:noFill/>
        </p:spPr>
        <p:txBody>
          <a:bodyPr wrap="square" rtlCol="0">
            <a:spAutoFit/>
          </a:bodyPr>
          <a:lstStyle/>
          <a:p>
            <a:pPr marL="285750" indent="-285750">
              <a:buFont typeface="Arial" panose="020B0604020202020204" pitchFamily="34" charset="0"/>
              <a:buChar char="•"/>
            </a:pPr>
            <a:r>
              <a:rPr lang="en-US" sz="1600" dirty="0">
                <a:effectLst/>
              </a:rPr>
              <a:t>Currently, Professional Billing Charges are billed outside of Epic through ACS (in most cases)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effectLst/>
              </a:rPr>
              <a:t>Therefore, these charges are not captured in Epic. Because </a:t>
            </a:r>
            <a:r>
              <a:rPr lang="en-US" sz="1600" dirty="0"/>
              <a:t>these charges may be </a:t>
            </a:r>
            <a:r>
              <a:rPr lang="en-US" sz="1600" dirty="0">
                <a:effectLst/>
              </a:rPr>
              <a:t>reimbursed by the sponsor, some important safeguards are required to flag research patients when the billing report is sent to ACS.</a:t>
            </a:r>
          </a:p>
          <a:p>
            <a:pPr marL="285750" indent="-285750">
              <a:buFont typeface="Arial" panose="020B0604020202020204" pitchFamily="34" charset="0"/>
              <a:buChar char="•"/>
            </a:pPr>
            <a:endParaRPr lang="en-US" sz="1600" dirty="0"/>
          </a:p>
          <a:p>
            <a:pPr algn="ctr"/>
            <a:r>
              <a:rPr lang="en-US" sz="1600" dirty="0">
                <a:effectLst/>
              </a:rPr>
              <a:t>This can be accomplished with the diagnosis code </a:t>
            </a:r>
          </a:p>
          <a:p>
            <a:pPr algn="ctr"/>
            <a:r>
              <a:rPr lang="en-US" sz="2400" b="1" i="1" dirty="0">
                <a:effectLst/>
              </a:rPr>
              <a:t>Z00.6</a:t>
            </a:r>
            <a:r>
              <a:rPr lang="en-US" sz="1600" b="1" i="1" dirty="0">
                <a:effectLst/>
              </a:rPr>
              <a:t>: Examination of participant in clinical trial</a:t>
            </a:r>
          </a:p>
          <a:p>
            <a:pPr algn="ctr"/>
            <a:endParaRPr lang="en-US" sz="1600" b="1" i="1" dirty="0"/>
          </a:p>
          <a:p>
            <a:pPr algn="ctr"/>
            <a:r>
              <a:rPr lang="en-US" sz="1600" b="1" i="1" dirty="0">
                <a:effectLst/>
              </a:rPr>
              <a:t>This will FLAG the patient as enrolled in a clinical trial and prompt ACS to reach out to the Study Coordinator.</a:t>
            </a:r>
            <a:endParaRPr lang="en-US" sz="1600" dirty="0">
              <a:effectLst/>
            </a:endParaRPr>
          </a:p>
        </p:txBody>
      </p:sp>
    </p:spTree>
    <p:extLst>
      <p:ext uri="{BB962C8B-B14F-4D97-AF65-F5344CB8AC3E}">
        <p14:creationId xmlns:p14="http://schemas.microsoft.com/office/powerpoint/2010/main" val="2556669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858000" cy="857250"/>
          </a:xfrm>
          <a:solidFill>
            <a:srgbClr val="7030A0"/>
          </a:solidFill>
        </p:spPr>
        <p:txBody>
          <a:bodyPr/>
          <a:lstStyle/>
          <a:p>
            <a:pPr algn="ctr"/>
            <a:r>
              <a:rPr lang="en-US" b="1" dirty="0">
                <a:solidFill>
                  <a:schemeClr val="bg1"/>
                </a:solidFill>
              </a:rPr>
              <a:t>CMS – Z00.6 and Q0/Q1 Modifiers</a:t>
            </a:r>
          </a:p>
        </p:txBody>
      </p:sp>
      <p:sp>
        <p:nvSpPr>
          <p:cNvPr id="4" name="Slide Number Placeholder 3"/>
          <p:cNvSpPr>
            <a:spLocks noGrp="1"/>
          </p:cNvSpPr>
          <p:nvPr>
            <p:ph type="sldNum" sz="quarter" idx="12"/>
          </p:nvPr>
        </p:nvSpPr>
        <p:spPr/>
        <p:txBody>
          <a:bodyPr/>
          <a:lstStyle/>
          <a:p>
            <a:fld id="{FC90DB9D-1392-4FC2-903F-60147DD10F4C}" type="slidenum">
              <a:rPr lang="en-US" smtClean="0"/>
              <a:t>29</a:t>
            </a:fld>
            <a:endParaRPr lang="en-US"/>
          </a:p>
        </p:txBody>
      </p:sp>
      <p:sp>
        <p:nvSpPr>
          <p:cNvPr id="3" name="TextBox 2"/>
          <p:cNvSpPr txBox="1"/>
          <p:nvPr/>
        </p:nvSpPr>
        <p:spPr>
          <a:xfrm>
            <a:off x="304800" y="1200150"/>
            <a:ext cx="6248400" cy="3416320"/>
          </a:xfrm>
          <a:prstGeom prst="rect">
            <a:avLst/>
          </a:prstGeom>
          <a:noFill/>
        </p:spPr>
        <p:txBody>
          <a:bodyPr wrap="square" rtlCol="0">
            <a:spAutoFit/>
          </a:bodyPr>
          <a:lstStyle/>
          <a:p>
            <a:r>
              <a:rPr lang="en-US" sz="1600" dirty="0">
                <a:effectLst/>
              </a:rPr>
              <a:t>CMS requires that the following diagnosis code be used on Medicare research claims to identify Medicare patients who are participating in a </a:t>
            </a:r>
            <a:r>
              <a:rPr lang="en-US" sz="1600" b="1" u="none" strike="noStrike" dirty="0">
                <a:effectLst/>
              </a:rPr>
              <a:t>Qualifying Trial</a:t>
            </a:r>
            <a:r>
              <a:rPr lang="en-US" sz="1600" dirty="0">
                <a:effectLst/>
              </a:rPr>
              <a:t>:</a:t>
            </a:r>
          </a:p>
          <a:p>
            <a:pPr marL="742950" lvl="1" indent="-285750">
              <a:buFont typeface="Arial" panose="020B0604020202020204" pitchFamily="34" charset="0"/>
              <a:buChar char="•"/>
            </a:pPr>
            <a:r>
              <a:rPr lang="en-US" sz="1600" dirty="0">
                <a:effectLst/>
              </a:rPr>
              <a:t>Diagnosis code </a:t>
            </a:r>
            <a:r>
              <a:rPr lang="en-US" sz="1600" b="1" i="1" dirty="0">
                <a:effectLst/>
              </a:rPr>
              <a:t>Z00.6: Examination of participant in clinical trial</a:t>
            </a:r>
            <a:endParaRPr lang="en-US" sz="1600" dirty="0">
              <a:effectLst/>
            </a:endParaRPr>
          </a:p>
          <a:p>
            <a:endParaRPr lang="en-US" sz="1600" dirty="0">
              <a:effectLst/>
            </a:endParaRPr>
          </a:p>
          <a:p>
            <a:r>
              <a:rPr lang="en-US" sz="1600" dirty="0">
                <a:effectLst/>
              </a:rPr>
              <a:t>In addition, the claims must include one of the following modifiers  to differentiate between routine and investigational clinical services:</a:t>
            </a:r>
          </a:p>
          <a:p>
            <a:pPr marL="742950" lvl="1" indent="-285750">
              <a:buFont typeface="Arial" panose="020B0604020202020204" pitchFamily="34" charset="0"/>
              <a:buChar char="•"/>
            </a:pPr>
            <a:endParaRPr lang="en-US" sz="1600" b="1" i="1" dirty="0">
              <a:effectLst/>
            </a:endParaRPr>
          </a:p>
          <a:p>
            <a:pPr marL="742950" lvl="1" indent="-285750">
              <a:buFont typeface="Arial" panose="020B0604020202020204" pitchFamily="34" charset="0"/>
              <a:buChar char="•"/>
            </a:pPr>
            <a:r>
              <a:rPr lang="en-US" sz="2000" b="1" i="1" dirty="0">
                <a:effectLst/>
              </a:rPr>
              <a:t>Q0</a:t>
            </a:r>
            <a:r>
              <a:rPr lang="en-US" sz="1600" b="1" i="1" dirty="0">
                <a:effectLst/>
              </a:rPr>
              <a:t> – Investigational clinical service provided in a clinical research study that is in an approved clinical research study.</a:t>
            </a:r>
            <a:endParaRPr lang="en-US" sz="1600" dirty="0"/>
          </a:p>
          <a:p>
            <a:pPr marL="742950" lvl="1" indent="-285750">
              <a:buFont typeface="Arial" panose="020B0604020202020204" pitchFamily="34" charset="0"/>
              <a:buChar char="•"/>
            </a:pPr>
            <a:endParaRPr lang="en-US" sz="1600" b="1" i="1" dirty="0">
              <a:effectLst/>
            </a:endParaRPr>
          </a:p>
          <a:p>
            <a:pPr marL="742950" lvl="1" indent="-285750">
              <a:buFont typeface="Arial" panose="020B0604020202020204" pitchFamily="34" charset="0"/>
              <a:buChar char="•"/>
            </a:pPr>
            <a:r>
              <a:rPr lang="en-US" sz="2000" b="1" i="1" dirty="0">
                <a:effectLst/>
              </a:rPr>
              <a:t>Q1</a:t>
            </a:r>
            <a:r>
              <a:rPr lang="en-US" sz="1600" b="1" i="1" dirty="0">
                <a:effectLst/>
              </a:rPr>
              <a:t> – Routine clinical service provided in a clinical research study that is in an approved clinical research study.</a:t>
            </a:r>
            <a:endParaRPr lang="en-US" sz="1600" dirty="0">
              <a:effectLst/>
            </a:endParaRPr>
          </a:p>
        </p:txBody>
      </p:sp>
    </p:spTree>
    <p:extLst>
      <p:ext uri="{BB962C8B-B14F-4D97-AF65-F5344CB8AC3E}">
        <p14:creationId xmlns:p14="http://schemas.microsoft.com/office/powerpoint/2010/main" val="3550033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858000" cy="857250"/>
          </a:xfrm>
          <a:solidFill>
            <a:srgbClr val="7030A0"/>
          </a:solidFill>
        </p:spPr>
        <p:txBody>
          <a:bodyPr/>
          <a:lstStyle/>
          <a:p>
            <a:pPr algn="ctr"/>
            <a:r>
              <a:rPr lang="en-US" dirty="0">
                <a:solidFill>
                  <a:schemeClr val="bg1"/>
                </a:solidFill>
              </a:rPr>
              <a:t>Lifecycle of a Clinical Trial</a:t>
            </a:r>
          </a:p>
        </p:txBody>
      </p:sp>
      <p:sp>
        <p:nvSpPr>
          <p:cNvPr id="4" name="Slide Number Placeholder 3"/>
          <p:cNvSpPr>
            <a:spLocks noGrp="1"/>
          </p:cNvSpPr>
          <p:nvPr>
            <p:ph type="sldNum" sz="quarter" idx="12"/>
          </p:nvPr>
        </p:nvSpPr>
        <p:spPr/>
        <p:txBody>
          <a:bodyPr/>
          <a:lstStyle/>
          <a:p>
            <a:fld id="{FC90DB9D-1392-4FC2-903F-60147DD10F4C}" type="slidenum">
              <a:rPr lang="en-US" smtClean="0"/>
              <a:t>3</a:t>
            </a:fld>
            <a:endParaRPr lang="en-US" dirty="0"/>
          </a:p>
        </p:txBody>
      </p:sp>
      <p:pic>
        <p:nvPicPr>
          <p:cNvPr id="3" name="Picture 5">
            <a:extLst>
              <a:ext uri="{FF2B5EF4-FFF2-40B4-BE49-F238E27FC236}">
                <a16:creationId xmlns:a16="http://schemas.microsoft.com/office/drawing/2014/main" id="{ED279CE4-2351-F94E-4B62-D57C725E3420}"/>
              </a:ext>
            </a:extLst>
          </p:cNvPr>
          <p:cNvPicPr>
            <a:picLocks noChangeAspect="1"/>
          </p:cNvPicPr>
          <p:nvPr/>
        </p:nvPicPr>
        <p:blipFill>
          <a:blip r:embed="rId2"/>
          <a:srcRect/>
          <a:stretch>
            <a:fillRect/>
          </a:stretch>
        </p:blipFill>
        <p:spPr>
          <a:xfrm>
            <a:off x="683522" y="974625"/>
            <a:ext cx="5490955" cy="3803849"/>
          </a:xfrm>
          <a:prstGeom prst="rect">
            <a:avLst/>
          </a:prstGeom>
        </p:spPr>
      </p:pic>
      <p:sp>
        <p:nvSpPr>
          <p:cNvPr id="5" name="Rectangle: Rounded Corners 4">
            <a:extLst>
              <a:ext uri="{FF2B5EF4-FFF2-40B4-BE49-F238E27FC236}">
                <a16:creationId xmlns:a16="http://schemas.microsoft.com/office/drawing/2014/main" id="{964071C8-5B03-BDBB-E6C2-8DDEC4C13200}"/>
              </a:ext>
            </a:extLst>
          </p:cNvPr>
          <p:cNvSpPr/>
          <p:nvPr/>
        </p:nvSpPr>
        <p:spPr>
          <a:xfrm>
            <a:off x="5029200" y="2724150"/>
            <a:ext cx="1089101" cy="10668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Rounded Corners 5">
            <a:extLst>
              <a:ext uri="{FF2B5EF4-FFF2-40B4-BE49-F238E27FC236}">
                <a16:creationId xmlns:a16="http://schemas.microsoft.com/office/drawing/2014/main" id="{70976BF5-E4D6-B084-248D-E45C6BB07BE4}"/>
              </a:ext>
            </a:extLst>
          </p:cNvPr>
          <p:cNvSpPr/>
          <p:nvPr/>
        </p:nvSpPr>
        <p:spPr>
          <a:xfrm>
            <a:off x="2895600" y="3867150"/>
            <a:ext cx="1089101" cy="762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192059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858000" cy="857250"/>
          </a:xfrm>
          <a:solidFill>
            <a:srgbClr val="7030A0"/>
          </a:solidFill>
        </p:spPr>
        <p:txBody>
          <a:bodyPr>
            <a:normAutofit/>
          </a:bodyPr>
          <a:lstStyle/>
          <a:p>
            <a:pPr algn="ctr"/>
            <a:r>
              <a:rPr lang="en-US" b="1" dirty="0">
                <a:solidFill>
                  <a:schemeClr val="bg1"/>
                </a:solidFill>
              </a:rPr>
              <a:t>Coding Office Visits with Modifiers</a:t>
            </a:r>
          </a:p>
        </p:txBody>
      </p:sp>
      <p:sp>
        <p:nvSpPr>
          <p:cNvPr id="4" name="Slide Number Placeholder 3"/>
          <p:cNvSpPr>
            <a:spLocks noGrp="1"/>
          </p:cNvSpPr>
          <p:nvPr>
            <p:ph type="sldNum" sz="quarter" idx="12"/>
          </p:nvPr>
        </p:nvSpPr>
        <p:spPr/>
        <p:txBody>
          <a:bodyPr/>
          <a:lstStyle/>
          <a:p>
            <a:fld id="{FC90DB9D-1392-4FC2-903F-60147DD10F4C}" type="slidenum">
              <a:rPr lang="en-US" smtClean="0"/>
              <a:t>30</a:t>
            </a:fld>
            <a:endParaRPr lang="en-US"/>
          </a:p>
        </p:txBody>
      </p:sp>
      <p:pic>
        <p:nvPicPr>
          <p:cNvPr id="6" name="Picture 5">
            <a:extLst>
              <a:ext uri="{FF2B5EF4-FFF2-40B4-BE49-F238E27FC236}">
                <a16:creationId xmlns:a16="http://schemas.microsoft.com/office/drawing/2014/main" id="{F1F9C56F-400F-D934-FA62-4DDDCC4A50C0}"/>
              </a:ext>
            </a:extLst>
          </p:cNvPr>
          <p:cNvPicPr>
            <a:picLocks noChangeAspect="1"/>
          </p:cNvPicPr>
          <p:nvPr/>
        </p:nvPicPr>
        <p:blipFill>
          <a:blip r:embed="rId2"/>
          <a:stretch>
            <a:fillRect/>
          </a:stretch>
        </p:blipFill>
        <p:spPr>
          <a:xfrm>
            <a:off x="228600" y="971550"/>
            <a:ext cx="6096000" cy="2602511"/>
          </a:xfrm>
          <a:prstGeom prst="rect">
            <a:avLst/>
          </a:prstGeom>
        </p:spPr>
      </p:pic>
      <p:sp>
        <p:nvSpPr>
          <p:cNvPr id="8" name="TextBox 7">
            <a:extLst>
              <a:ext uri="{FF2B5EF4-FFF2-40B4-BE49-F238E27FC236}">
                <a16:creationId xmlns:a16="http://schemas.microsoft.com/office/drawing/2014/main" id="{A0E8229F-E6BD-5D07-767F-6EE1324BEFC8}"/>
              </a:ext>
            </a:extLst>
          </p:cNvPr>
          <p:cNvSpPr txBox="1"/>
          <p:nvPr/>
        </p:nvSpPr>
        <p:spPr>
          <a:xfrm>
            <a:off x="76200" y="3638550"/>
            <a:ext cx="6781800" cy="1200329"/>
          </a:xfrm>
          <a:prstGeom prst="rect">
            <a:avLst/>
          </a:prstGeom>
          <a:noFill/>
        </p:spPr>
        <p:txBody>
          <a:bodyPr wrap="square">
            <a:spAutoFit/>
          </a:bodyPr>
          <a:lstStyle/>
          <a:p>
            <a:pPr marL="742950" lvl="1" indent="-285750">
              <a:buFont typeface="Arial" panose="020B0604020202020204" pitchFamily="34" charset="0"/>
              <a:buChar char="•"/>
            </a:pPr>
            <a:r>
              <a:rPr lang="en-US" sz="1800" b="1" i="1" dirty="0">
                <a:effectLst/>
              </a:rPr>
              <a:t>Q0 – Investigational clinical service provided in a clinical research study that is in an approved clinical research study.</a:t>
            </a:r>
            <a:endParaRPr lang="en-US" sz="1800" dirty="0"/>
          </a:p>
          <a:p>
            <a:pPr marL="742950" lvl="1" indent="-285750">
              <a:buFont typeface="Arial" panose="020B0604020202020204" pitchFamily="34" charset="0"/>
              <a:buChar char="•"/>
            </a:pPr>
            <a:r>
              <a:rPr lang="en-US" sz="1800" b="1" i="1" dirty="0">
                <a:effectLst/>
              </a:rPr>
              <a:t>Q1 – Routine clinical service provided in a clinical research study that is in an approved clinical research study.</a:t>
            </a:r>
            <a:endParaRPr lang="en-US" sz="1800" dirty="0">
              <a:effectLst/>
            </a:endParaRPr>
          </a:p>
        </p:txBody>
      </p:sp>
      <p:cxnSp>
        <p:nvCxnSpPr>
          <p:cNvPr id="10" name="Straight Arrow Connector 9">
            <a:extLst>
              <a:ext uri="{FF2B5EF4-FFF2-40B4-BE49-F238E27FC236}">
                <a16:creationId xmlns:a16="http://schemas.microsoft.com/office/drawing/2014/main" id="{A1A4C053-BC40-212E-166F-644F9348BF1B}"/>
              </a:ext>
            </a:extLst>
          </p:cNvPr>
          <p:cNvCxnSpPr>
            <a:cxnSpLocks/>
          </p:cNvCxnSpPr>
          <p:nvPr/>
        </p:nvCxnSpPr>
        <p:spPr>
          <a:xfrm flipH="1" flipV="1">
            <a:off x="1066800" y="3028950"/>
            <a:ext cx="457200" cy="685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1305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858000" cy="857250"/>
          </a:xfrm>
          <a:solidFill>
            <a:srgbClr val="7030A0"/>
          </a:solidFill>
        </p:spPr>
        <p:txBody>
          <a:bodyPr/>
          <a:lstStyle/>
          <a:p>
            <a:pPr algn="ctr"/>
            <a:r>
              <a:rPr lang="en-US" b="1" dirty="0">
                <a:solidFill>
                  <a:schemeClr val="bg1"/>
                </a:solidFill>
              </a:rPr>
              <a:t>Best Practice</a:t>
            </a:r>
          </a:p>
        </p:txBody>
      </p:sp>
      <p:sp>
        <p:nvSpPr>
          <p:cNvPr id="4" name="Slide Number Placeholder 3"/>
          <p:cNvSpPr>
            <a:spLocks noGrp="1"/>
          </p:cNvSpPr>
          <p:nvPr>
            <p:ph type="sldNum" sz="quarter" idx="12"/>
          </p:nvPr>
        </p:nvSpPr>
        <p:spPr/>
        <p:txBody>
          <a:bodyPr/>
          <a:lstStyle/>
          <a:p>
            <a:fld id="{FC90DB9D-1392-4FC2-903F-60147DD10F4C}" type="slidenum">
              <a:rPr lang="en-US" smtClean="0"/>
              <a:t>31</a:t>
            </a:fld>
            <a:endParaRPr lang="en-US"/>
          </a:p>
        </p:txBody>
      </p:sp>
      <p:grpSp>
        <p:nvGrpSpPr>
          <p:cNvPr id="8" name="Group 7">
            <a:extLst>
              <a:ext uri="{FF2B5EF4-FFF2-40B4-BE49-F238E27FC236}">
                <a16:creationId xmlns:a16="http://schemas.microsoft.com/office/drawing/2014/main" id="{5DA97332-34F1-34F2-0656-F6B73D4AFF5A}"/>
              </a:ext>
            </a:extLst>
          </p:cNvPr>
          <p:cNvGrpSpPr/>
          <p:nvPr/>
        </p:nvGrpSpPr>
        <p:grpSpPr>
          <a:xfrm>
            <a:off x="9600" y="958851"/>
            <a:ext cx="6858000" cy="3808413"/>
            <a:chOff x="9600" y="958851"/>
            <a:chExt cx="6858000" cy="3808413"/>
          </a:xfrm>
        </p:grpSpPr>
        <p:pic>
          <p:nvPicPr>
            <p:cNvPr id="1026" name="Picture 2" descr="Sample screenshots of pharmacogenetic best practice advisory (BPA)... |  Download Scientific Diagram">
              <a:extLst>
                <a:ext uri="{FF2B5EF4-FFF2-40B4-BE49-F238E27FC236}">
                  <a16:creationId xmlns:a16="http://schemas.microsoft.com/office/drawing/2014/main" id="{740A7482-9B80-F1C4-2257-4B1B019EFB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0" y="958851"/>
              <a:ext cx="6858000" cy="38084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9AC103F-95F0-1455-A9A8-2850EB1AD729}"/>
                </a:ext>
              </a:extLst>
            </p:cNvPr>
            <p:cNvSpPr/>
            <p:nvPr/>
          </p:nvSpPr>
          <p:spPr>
            <a:xfrm>
              <a:off x="381000" y="1276350"/>
              <a:ext cx="6324600" cy="228600"/>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rPr>
                <a:t>DID YOU ADD Z00.6 TO YOUR VISIT DIAGNOSES?</a:t>
              </a:r>
            </a:p>
          </p:txBody>
        </p:sp>
        <p:sp>
          <p:nvSpPr>
            <p:cNvPr id="6" name="TextBox 5">
              <a:extLst>
                <a:ext uri="{FF2B5EF4-FFF2-40B4-BE49-F238E27FC236}">
                  <a16:creationId xmlns:a16="http://schemas.microsoft.com/office/drawing/2014/main" id="{D1F50869-029A-3D38-7AF2-775FCEA92884}"/>
                </a:ext>
              </a:extLst>
            </p:cNvPr>
            <p:cNvSpPr txBox="1"/>
            <p:nvPr/>
          </p:nvSpPr>
          <p:spPr>
            <a:xfrm>
              <a:off x="1414200" y="1512900"/>
              <a:ext cx="5257800" cy="1015663"/>
            </a:xfrm>
            <a:prstGeom prst="rect">
              <a:avLst/>
            </a:prstGeom>
            <a:solidFill>
              <a:srgbClr val="FFFFDD"/>
            </a:solidFill>
          </p:spPr>
          <p:txBody>
            <a:bodyPr wrap="square" rtlCol="0">
              <a:spAutoFit/>
            </a:bodyPr>
            <a:lstStyle/>
            <a:p>
              <a:r>
                <a:rPr lang="en-US" sz="1000" dirty="0"/>
                <a:t>This patient is</a:t>
              </a:r>
            </a:p>
            <a:p>
              <a:r>
                <a:rPr lang="en-US" sz="1000" b="1" dirty="0"/>
                <a:t>enrolled in a clinical trial.</a:t>
              </a:r>
            </a:p>
            <a:p>
              <a:endParaRPr lang="en-US" sz="1000" b="1" dirty="0"/>
            </a:p>
            <a:p>
              <a:r>
                <a:rPr lang="en-US" sz="1000" dirty="0"/>
                <a:t>Please consider:</a:t>
              </a:r>
            </a:p>
            <a:p>
              <a:pPr marL="342900" indent="-342900">
                <a:buAutoNum type="arabicPeriod"/>
              </a:pPr>
              <a:r>
                <a:rPr lang="en-US" sz="1000" dirty="0"/>
                <a:t>Linking patient to research study</a:t>
              </a:r>
            </a:p>
            <a:p>
              <a:pPr marL="342900" indent="-342900">
                <a:buAutoNum type="arabicPeriod"/>
              </a:pPr>
              <a:r>
                <a:rPr lang="en-US" sz="1000" dirty="0"/>
                <a:t>Ensuring that all orders are linked to the research study before signing visit.</a:t>
              </a:r>
            </a:p>
          </p:txBody>
        </p:sp>
        <p:sp>
          <p:nvSpPr>
            <p:cNvPr id="7" name="TextBox 6">
              <a:extLst>
                <a:ext uri="{FF2B5EF4-FFF2-40B4-BE49-F238E27FC236}">
                  <a16:creationId xmlns:a16="http://schemas.microsoft.com/office/drawing/2014/main" id="{9E4D209B-2627-C587-DD05-AB6ADE6C3517}"/>
                </a:ext>
              </a:extLst>
            </p:cNvPr>
            <p:cNvSpPr txBox="1"/>
            <p:nvPr/>
          </p:nvSpPr>
          <p:spPr>
            <a:xfrm>
              <a:off x="2895600" y="3301665"/>
              <a:ext cx="3386400" cy="230832"/>
            </a:xfrm>
            <a:prstGeom prst="rect">
              <a:avLst/>
            </a:prstGeom>
            <a:solidFill>
              <a:srgbClr val="FFFFE5"/>
            </a:solidFill>
          </p:spPr>
          <p:txBody>
            <a:bodyPr wrap="square" rtlCol="0">
              <a:spAutoFit/>
            </a:bodyPr>
            <a:lstStyle/>
            <a:p>
              <a:r>
                <a:rPr lang="en-US" sz="900" b="1" dirty="0"/>
                <a:t>Check with your Study Coordinator </a:t>
              </a:r>
              <a:r>
                <a:rPr lang="en-US" sz="900" b="1" dirty="0">
                  <a:sym typeface="Wingdings" panose="05000000000000000000" pitchFamily="2" charset="2"/>
                </a:rPr>
                <a:t></a:t>
              </a:r>
              <a:endParaRPr lang="en-US" sz="900" b="1" dirty="0"/>
            </a:p>
          </p:txBody>
        </p:sp>
      </p:grpSp>
    </p:spTree>
    <p:extLst>
      <p:ext uri="{BB962C8B-B14F-4D97-AF65-F5344CB8AC3E}">
        <p14:creationId xmlns:p14="http://schemas.microsoft.com/office/powerpoint/2010/main" val="422252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50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33550"/>
            <a:ext cx="6858000" cy="994172"/>
          </a:xfrm>
          <a:solidFill>
            <a:srgbClr val="7030A0"/>
          </a:solidFill>
        </p:spPr>
        <p:txBody>
          <a:bodyPr>
            <a:noAutofit/>
          </a:bodyPr>
          <a:lstStyle/>
          <a:p>
            <a:pPr algn="ctr">
              <a:lnSpc>
                <a:spcPct val="100000"/>
              </a:lnSpc>
            </a:pPr>
            <a:r>
              <a:rPr lang="en-US" sz="3600" b="1" dirty="0">
                <a:solidFill>
                  <a:schemeClr val="bg1"/>
                </a:solidFill>
              </a:rPr>
              <a:t>Putting it ALL together</a:t>
            </a:r>
          </a:p>
        </p:txBody>
      </p:sp>
      <p:sp>
        <p:nvSpPr>
          <p:cNvPr id="4" name="Slide Number Placeholder 3"/>
          <p:cNvSpPr>
            <a:spLocks noGrp="1"/>
          </p:cNvSpPr>
          <p:nvPr>
            <p:ph type="sldNum" sz="quarter" idx="12"/>
          </p:nvPr>
        </p:nvSpPr>
        <p:spPr/>
        <p:txBody>
          <a:bodyPr/>
          <a:lstStyle/>
          <a:p>
            <a:fld id="{FC90DB9D-1392-4FC2-903F-60147DD10F4C}" type="slidenum">
              <a:rPr lang="en-US" smtClean="0"/>
              <a:t>32</a:t>
            </a:fld>
            <a:endParaRPr lang="en-US"/>
          </a:p>
        </p:txBody>
      </p:sp>
    </p:spTree>
    <p:extLst>
      <p:ext uri="{BB962C8B-B14F-4D97-AF65-F5344CB8AC3E}">
        <p14:creationId xmlns:p14="http://schemas.microsoft.com/office/powerpoint/2010/main" val="16532977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858000" cy="857250"/>
          </a:xfrm>
          <a:solidFill>
            <a:srgbClr val="7030A0"/>
          </a:solidFill>
        </p:spPr>
        <p:txBody>
          <a:bodyPr>
            <a:normAutofit/>
          </a:bodyPr>
          <a:lstStyle/>
          <a:p>
            <a:pPr algn="ctr"/>
            <a:r>
              <a:rPr lang="en-US" b="1" dirty="0">
                <a:solidFill>
                  <a:schemeClr val="bg1"/>
                </a:solidFill>
              </a:rPr>
              <a:t>Research Billing Review Process</a:t>
            </a:r>
          </a:p>
        </p:txBody>
      </p:sp>
      <p:sp>
        <p:nvSpPr>
          <p:cNvPr id="4" name="Slide Number Placeholder 3"/>
          <p:cNvSpPr>
            <a:spLocks noGrp="1"/>
          </p:cNvSpPr>
          <p:nvPr>
            <p:ph type="sldNum" sz="quarter" idx="12"/>
          </p:nvPr>
        </p:nvSpPr>
        <p:spPr/>
        <p:txBody>
          <a:bodyPr/>
          <a:lstStyle/>
          <a:p>
            <a:fld id="{FC90DB9D-1392-4FC2-903F-60147DD10F4C}" type="slidenum">
              <a:rPr lang="en-US" smtClean="0"/>
              <a:t>33</a:t>
            </a:fld>
            <a:endParaRPr lang="en-US"/>
          </a:p>
        </p:txBody>
      </p:sp>
      <p:sp>
        <p:nvSpPr>
          <p:cNvPr id="3" name="TextBox 2"/>
          <p:cNvSpPr txBox="1"/>
          <p:nvPr/>
        </p:nvSpPr>
        <p:spPr>
          <a:xfrm>
            <a:off x="228600" y="895350"/>
            <a:ext cx="6248400" cy="3662541"/>
          </a:xfrm>
          <a:prstGeom prst="rect">
            <a:avLst/>
          </a:prstGeom>
          <a:noFill/>
        </p:spPr>
        <p:txBody>
          <a:bodyPr wrap="square" rtlCol="0">
            <a:spAutoFit/>
          </a:bodyPr>
          <a:lstStyle/>
          <a:p>
            <a:pPr algn="l">
              <a:spcAft>
                <a:spcPts val="1200"/>
              </a:spcAft>
            </a:pPr>
            <a:r>
              <a:rPr lang="en-US" sz="1600" dirty="0">
                <a:solidFill>
                  <a:srgbClr val="272B2F"/>
                </a:solidFill>
                <a:highlight>
                  <a:srgbClr val="FFFFFF"/>
                </a:highlight>
                <a:latin typeface="Segoe UI" panose="020B0502040204020203" pitchFamily="34" charset="0"/>
              </a:rPr>
              <a:t>All charges linked to patients enrolled in a research study in Epic are flagged and reviewed</a:t>
            </a:r>
            <a:r>
              <a:rPr lang="en-US" sz="1600" b="0" i="0" dirty="0">
                <a:solidFill>
                  <a:srgbClr val="272B2F"/>
                </a:solidFill>
                <a:effectLst/>
                <a:highlight>
                  <a:srgbClr val="FFFFFF"/>
                </a:highlight>
                <a:latin typeface="Segoe UI" panose="020B0502040204020203" pitchFamily="34" charset="0"/>
              </a:rPr>
              <a:t> to make sure they're billed appropriately</a:t>
            </a:r>
            <a:r>
              <a:rPr lang="en-US" sz="1600" dirty="0">
                <a:solidFill>
                  <a:srgbClr val="272B2F"/>
                </a:solidFill>
                <a:highlight>
                  <a:srgbClr val="FFFFFF"/>
                </a:highlight>
                <a:latin typeface="Segoe UI" panose="020B0502040204020203" pitchFamily="34" charset="0"/>
              </a:rPr>
              <a:t> through the Research Billing Review Process.</a:t>
            </a:r>
          </a:p>
          <a:p>
            <a:pPr algn="l">
              <a:spcAft>
                <a:spcPts val="1200"/>
              </a:spcAft>
            </a:pPr>
            <a:r>
              <a:rPr lang="en-US" sz="1600" b="0" i="0" dirty="0">
                <a:solidFill>
                  <a:srgbClr val="272B2F"/>
                </a:solidFill>
                <a:effectLst/>
                <a:highlight>
                  <a:srgbClr val="FFFFFF"/>
                </a:highlight>
                <a:latin typeface="Segoe UI" panose="020B0502040204020203" pitchFamily="34" charset="0"/>
              </a:rPr>
              <a:t>Each charge associated with a research patient falls into one of three buckets:</a:t>
            </a:r>
          </a:p>
          <a:p>
            <a:pPr marL="285750" indent="-285750" algn="l">
              <a:spcAft>
                <a:spcPts val="1200"/>
              </a:spcAft>
              <a:buFont typeface="Arial" panose="020B0604020202020204" pitchFamily="34" charset="0"/>
              <a:buChar char="•"/>
            </a:pPr>
            <a:r>
              <a:rPr lang="en-US" sz="1600" b="1" i="0" dirty="0">
                <a:solidFill>
                  <a:srgbClr val="272B2F"/>
                </a:solidFill>
                <a:effectLst/>
                <a:highlight>
                  <a:srgbClr val="FFFFFF"/>
                </a:highlight>
                <a:latin typeface="Segoe UI" panose="020B0502040204020203" pitchFamily="34" charset="0"/>
              </a:rPr>
              <a:t>Non-research related</a:t>
            </a:r>
            <a:r>
              <a:rPr lang="en-US" sz="1600" b="0" i="0" dirty="0">
                <a:solidFill>
                  <a:srgbClr val="272B2F"/>
                </a:solidFill>
                <a:effectLst/>
                <a:highlight>
                  <a:srgbClr val="FFFFFF"/>
                </a:highlight>
                <a:latin typeface="Segoe UI" panose="020B0502040204020203" pitchFamily="34" charset="0"/>
              </a:rPr>
              <a:t>. These charges are billed to the patient or their insurance.</a:t>
            </a:r>
          </a:p>
          <a:p>
            <a:pPr marL="285750" indent="-285750" algn="l">
              <a:spcAft>
                <a:spcPts val="1200"/>
              </a:spcAft>
              <a:buFont typeface="Arial" panose="020B0604020202020204" pitchFamily="34" charset="0"/>
              <a:buChar char="•"/>
            </a:pPr>
            <a:r>
              <a:rPr lang="en-US" sz="1600" b="1" i="0" dirty="0">
                <a:solidFill>
                  <a:srgbClr val="272B2F"/>
                </a:solidFill>
                <a:effectLst/>
                <a:highlight>
                  <a:srgbClr val="FFFFFF"/>
                </a:highlight>
                <a:latin typeface="Segoe UI" panose="020B0502040204020203" pitchFamily="34" charset="0"/>
              </a:rPr>
              <a:t>Research-related, bill to the study</a:t>
            </a:r>
            <a:r>
              <a:rPr lang="en-US" sz="1600" b="0" i="0" dirty="0">
                <a:solidFill>
                  <a:srgbClr val="272B2F"/>
                </a:solidFill>
                <a:effectLst/>
                <a:highlight>
                  <a:srgbClr val="FFFFFF"/>
                </a:highlight>
                <a:latin typeface="Segoe UI" panose="020B0502040204020203" pitchFamily="34" charset="0"/>
              </a:rPr>
              <a:t>. These are research charges that will be billed to the study or study sponsor.</a:t>
            </a:r>
          </a:p>
          <a:p>
            <a:pPr marL="285750" indent="-285750" algn="l">
              <a:spcAft>
                <a:spcPts val="1200"/>
              </a:spcAft>
              <a:buFont typeface="Arial" panose="020B0604020202020204" pitchFamily="34" charset="0"/>
              <a:buChar char="•"/>
            </a:pPr>
            <a:r>
              <a:rPr lang="en-US" sz="1600" b="1" i="0" dirty="0">
                <a:solidFill>
                  <a:srgbClr val="272B2F"/>
                </a:solidFill>
                <a:effectLst/>
                <a:highlight>
                  <a:srgbClr val="FFFFFF"/>
                </a:highlight>
                <a:latin typeface="Segoe UI" panose="020B0502040204020203" pitchFamily="34" charset="0"/>
              </a:rPr>
              <a:t>Research-related, bill to the patient</a:t>
            </a:r>
            <a:r>
              <a:rPr lang="en-US" sz="1600" b="0" i="0" dirty="0">
                <a:solidFill>
                  <a:srgbClr val="272B2F"/>
                </a:solidFill>
                <a:effectLst/>
                <a:highlight>
                  <a:srgbClr val="FFFFFF"/>
                </a:highlight>
                <a:latin typeface="Segoe UI" panose="020B0502040204020203" pitchFamily="34" charset="0"/>
              </a:rPr>
              <a:t>. These are research-related charges that are billed to and paid by the patient or their insurance.</a:t>
            </a:r>
          </a:p>
        </p:txBody>
      </p:sp>
    </p:spTree>
    <p:extLst>
      <p:ext uri="{BB962C8B-B14F-4D97-AF65-F5344CB8AC3E}">
        <p14:creationId xmlns:p14="http://schemas.microsoft.com/office/powerpoint/2010/main" val="23355133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4D0681-3DFA-AC6D-79F9-924A15D4884B}"/>
              </a:ext>
            </a:extLst>
          </p:cNvPr>
          <p:cNvPicPr>
            <a:picLocks noChangeAspect="1"/>
          </p:cNvPicPr>
          <p:nvPr/>
        </p:nvPicPr>
        <p:blipFill>
          <a:blip r:embed="rId2"/>
          <a:stretch>
            <a:fillRect/>
          </a:stretch>
        </p:blipFill>
        <p:spPr>
          <a:xfrm>
            <a:off x="0" y="791283"/>
            <a:ext cx="6858000" cy="3560933"/>
          </a:xfrm>
          <a:prstGeom prst="rect">
            <a:avLst/>
          </a:prstGeom>
        </p:spPr>
      </p:pic>
      <p:sp>
        <p:nvSpPr>
          <p:cNvPr id="5" name="Title 1">
            <a:extLst>
              <a:ext uri="{FF2B5EF4-FFF2-40B4-BE49-F238E27FC236}">
                <a16:creationId xmlns:a16="http://schemas.microsoft.com/office/drawing/2014/main" id="{AE3D2698-C4BB-4610-A9C4-E81B3DC9BFDF}"/>
              </a:ext>
            </a:extLst>
          </p:cNvPr>
          <p:cNvSpPr>
            <a:spLocks noGrp="1"/>
          </p:cNvSpPr>
          <p:nvPr>
            <p:ph type="title"/>
          </p:nvPr>
        </p:nvSpPr>
        <p:spPr>
          <a:xfrm>
            <a:off x="0" y="1"/>
            <a:ext cx="6858000" cy="666749"/>
          </a:xfrm>
          <a:solidFill>
            <a:srgbClr val="7030A0"/>
          </a:solidFill>
        </p:spPr>
        <p:txBody>
          <a:bodyPr>
            <a:normAutofit/>
          </a:bodyPr>
          <a:lstStyle/>
          <a:p>
            <a:pPr algn="ctr"/>
            <a:r>
              <a:rPr lang="en-US" sz="2400" b="1" dirty="0">
                <a:solidFill>
                  <a:schemeClr val="bg1"/>
                </a:solidFill>
              </a:rPr>
              <a:t>Research Billing Review Process</a:t>
            </a:r>
          </a:p>
        </p:txBody>
      </p:sp>
    </p:spTree>
    <p:extLst>
      <p:ext uri="{BB962C8B-B14F-4D97-AF65-F5344CB8AC3E}">
        <p14:creationId xmlns:p14="http://schemas.microsoft.com/office/powerpoint/2010/main" val="1811567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E3D2698-C4BB-4610-A9C4-E81B3DC9BFDF}"/>
              </a:ext>
            </a:extLst>
          </p:cNvPr>
          <p:cNvSpPr>
            <a:spLocks noGrp="1"/>
          </p:cNvSpPr>
          <p:nvPr>
            <p:ph type="title"/>
          </p:nvPr>
        </p:nvSpPr>
        <p:spPr>
          <a:xfrm>
            <a:off x="0" y="0"/>
            <a:ext cx="6858000" cy="621505"/>
          </a:xfrm>
          <a:solidFill>
            <a:srgbClr val="7030A0"/>
          </a:solidFill>
        </p:spPr>
        <p:txBody>
          <a:bodyPr>
            <a:normAutofit/>
          </a:bodyPr>
          <a:lstStyle/>
          <a:p>
            <a:pPr algn="ctr"/>
            <a:r>
              <a:rPr lang="en-US" sz="3200" b="1" dirty="0">
                <a:solidFill>
                  <a:schemeClr val="bg1"/>
                </a:solidFill>
              </a:rPr>
              <a:t>Important Takeaways</a:t>
            </a:r>
          </a:p>
        </p:txBody>
      </p:sp>
      <p:sp>
        <p:nvSpPr>
          <p:cNvPr id="3" name="Content Placeholder 2">
            <a:extLst>
              <a:ext uri="{FF2B5EF4-FFF2-40B4-BE49-F238E27FC236}">
                <a16:creationId xmlns:a16="http://schemas.microsoft.com/office/drawing/2014/main" id="{1A0D65EB-D1BA-D8A3-7373-C3D94613FC1C}"/>
              </a:ext>
            </a:extLst>
          </p:cNvPr>
          <p:cNvSpPr>
            <a:spLocks noGrp="1"/>
          </p:cNvSpPr>
          <p:nvPr>
            <p:ph idx="1"/>
          </p:nvPr>
        </p:nvSpPr>
        <p:spPr>
          <a:xfrm>
            <a:off x="304800" y="742950"/>
            <a:ext cx="6324600" cy="3889773"/>
          </a:xfrm>
        </p:spPr>
        <p:txBody>
          <a:bodyPr/>
          <a:lstStyle/>
          <a:p>
            <a:pPr marL="457200" indent="-457200">
              <a:spcBef>
                <a:spcPts val="0"/>
              </a:spcBef>
              <a:spcAft>
                <a:spcPts val="1800"/>
              </a:spcAft>
              <a:buAutoNum type="arabicPeriod"/>
            </a:pPr>
            <a:r>
              <a:rPr lang="en-US" dirty="0"/>
              <a:t>Understanding the MCA is the foundation of ensuring compliant research billing </a:t>
            </a:r>
          </a:p>
          <a:p>
            <a:pPr marL="457200" indent="-457200">
              <a:spcBef>
                <a:spcPts val="0"/>
              </a:spcBef>
              <a:spcAft>
                <a:spcPts val="1800"/>
              </a:spcAft>
              <a:buAutoNum type="arabicPeriod"/>
            </a:pPr>
            <a:r>
              <a:rPr lang="en-US" dirty="0"/>
              <a:t>Linking Patients, Orders, and Encounters on the front end saves a headache on the backend</a:t>
            </a:r>
          </a:p>
          <a:p>
            <a:pPr marL="457200" indent="-457200">
              <a:spcBef>
                <a:spcPts val="0"/>
              </a:spcBef>
              <a:spcAft>
                <a:spcPts val="1800"/>
              </a:spcAft>
              <a:buAutoNum type="arabicPeriod"/>
            </a:pPr>
            <a:r>
              <a:rPr lang="en-US" dirty="0"/>
              <a:t>Communication with all involved is KEY</a:t>
            </a:r>
          </a:p>
          <a:p>
            <a:pPr marL="457200" indent="-457200">
              <a:spcBef>
                <a:spcPts val="0"/>
              </a:spcBef>
              <a:spcAft>
                <a:spcPts val="1800"/>
              </a:spcAft>
              <a:buAutoNum type="arabicPeriod"/>
            </a:pPr>
            <a:r>
              <a:rPr lang="en-US" dirty="0"/>
              <a:t>Add Z00.6 diagnosis code with Q0/Q1 modifiers</a:t>
            </a:r>
          </a:p>
          <a:p>
            <a:pPr marL="457200" indent="-457200">
              <a:spcBef>
                <a:spcPts val="0"/>
              </a:spcBef>
              <a:spcAft>
                <a:spcPts val="1800"/>
              </a:spcAft>
              <a:buFont typeface="Arial" panose="020B0604020202020204" pitchFamily="34" charset="0"/>
              <a:buAutoNum type="arabicPeriod"/>
            </a:pPr>
            <a:r>
              <a:rPr lang="en-US" dirty="0"/>
              <a:t>Research Billing Non-Compliance jeopardizes our ability to continue doing research. We must work together to ensure that it is done correctly!</a:t>
            </a:r>
          </a:p>
        </p:txBody>
      </p:sp>
    </p:spTree>
    <p:extLst>
      <p:ext uri="{BB962C8B-B14F-4D97-AF65-F5344CB8AC3E}">
        <p14:creationId xmlns:p14="http://schemas.microsoft.com/office/powerpoint/2010/main" val="16955814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E3D2698-C4BB-4610-A9C4-E81B3DC9BFDF}"/>
              </a:ext>
            </a:extLst>
          </p:cNvPr>
          <p:cNvSpPr>
            <a:spLocks noGrp="1"/>
          </p:cNvSpPr>
          <p:nvPr>
            <p:ph type="title"/>
          </p:nvPr>
        </p:nvSpPr>
        <p:spPr>
          <a:xfrm>
            <a:off x="0" y="0"/>
            <a:ext cx="6858000" cy="621505"/>
          </a:xfrm>
          <a:solidFill>
            <a:srgbClr val="7030A0"/>
          </a:solidFill>
        </p:spPr>
        <p:txBody>
          <a:bodyPr>
            <a:normAutofit/>
          </a:bodyPr>
          <a:lstStyle/>
          <a:p>
            <a:pPr algn="ctr"/>
            <a:r>
              <a:rPr lang="en-US" sz="3200" b="1" dirty="0">
                <a:solidFill>
                  <a:schemeClr val="bg1"/>
                </a:solidFill>
              </a:rPr>
              <a:t>Resources</a:t>
            </a:r>
          </a:p>
        </p:txBody>
      </p:sp>
      <p:sp>
        <p:nvSpPr>
          <p:cNvPr id="3" name="Content Placeholder 2">
            <a:extLst>
              <a:ext uri="{FF2B5EF4-FFF2-40B4-BE49-F238E27FC236}">
                <a16:creationId xmlns:a16="http://schemas.microsoft.com/office/drawing/2014/main" id="{1A0D65EB-D1BA-D8A3-7373-C3D94613FC1C}"/>
              </a:ext>
            </a:extLst>
          </p:cNvPr>
          <p:cNvSpPr>
            <a:spLocks noGrp="1"/>
          </p:cNvSpPr>
          <p:nvPr>
            <p:ph idx="1"/>
          </p:nvPr>
        </p:nvSpPr>
        <p:spPr>
          <a:xfrm>
            <a:off x="304800" y="1200150"/>
            <a:ext cx="6324600" cy="3432573"/>
          </a:xfrm>
        </p:spPr>
        <p:txBody>
          <a:bodyPr/>
          <a:lstStyle/>
          <a:p>
            <a:pPr>
              <a:spcBef>
                <a:spcPts val="0"/>
              </a:spcBef>
              <a:spcAft>
                <a:spcPts val="1800"/>
              </a:spcAft>
            </a:pPr>
            <a:r>
              <a:rPr lang="en-US" sz="1200" b="1" dirty="0">
                <a:latin typeface="+mj-lt"/>
                <a:hlinkClick r:id="rId2"/>
              </a:rPr>
              <a:t>LSUHSC CTO Training - Medicare Coverage Analysis for Clinical Research</a:t>
            </a:r>
            <a:endParaRPr lang="en-US" sz="1200" b="1" dirty="0">
              <a:latin typeface="+mj-lt"/>
            </a:endParaRPr>
          </a:p>
          <a:p>
            <a:pPr>
              <a:spcBef>
                <a:spcPts val="0"/>
              </a:spcBef>
              <a:spcAft>
                <a:spcPts val="1800"/>
              </a:spcAft>
            </a:pPr>
            <a:r>
              <a:rPr lang="en-US" sz="1200" b="1" i="0" u="none" strike="noStrike" dirty="0">
                <a:solidFill>
                  <a:srgbClr val="000000"/>
                </a:solidFill>
                <a:effectLst/>
                <a:latin typeface="+mj-lt"/>
                <a:hlinkClick r:id="rId3"/>
              </a:rPr>
              <a:t>CITI Training - Clinical Trial Billing Compliance</a:t>
            </a:r>
            <a:r>
              <a:rPr lang="en-US" sz="1200" b="1" i="0" dirty="0">
                <a:solidFill>
                  <a:srgbClr val="333333"/>
                </a:solidFill>
                <a:effectLst/>
                <a:latin typeface="+mj-lt"/>
              </a:rPr>
              <a:t>      </a:t>
            </a:r>
          </a:p>
          <a:p>
            <a:pPr>
              <a:spcBef>
                <a:spcPts val="0"/>
              </a:spcBef>
              <a:spcAft>
                <a:spcPts val="1800"/>
              </a:spcAft>
            </a:pPr>
            <a:r>
              <a:rPr lang="en-US" sz="1200" b="1" dirty="0">
                <a:solidFill>
                  <a:srgbClr val="000000"/>
                </a:solidFill>
                <a:latin typeface="+mj-lt"/>
                <a:hlinkClick r:id="rId4"/>
              </a:rPr>
              <a:t>CMS.gov National Coverage Determination (NCD) - Routine Costs in Clinical Trials</a:t>
            </a:r>
            <a:endParaRPr lang="en-US" sz="1200" b="1" dirty="0">
              <a:solidFill>
                <a:srgbClr val="000000"/>
              </a:solidFill>
              <a:latin typeface="+mj-lt"/>
            </a:endParaRPr>
          </a:p>
          <a:p>
            <a:pPr>
              <a:spcBef>
                <a:spcPts val="0"/>
              </a:spcBef>
              <a:spcAft>
                <a:spcPts val="1800"/>
              </a:spcAft>
            </a:pPr>
            <a:r>
              <a:rPr lang="en-US" sz="1200" b="1" dirty="0">
                <a:latin typeface="+mj-lt"/>
                <a:hlinkClick r:id="rId5"/>
              </a:rPr>
              <a:t>HCPCS Modifiers when Billing for Patient Care in Clinical Research Studies</a:t>
            </a:r>
            <a:endParaRPr lang="en-US" sz="1200" b="1" dirty="0">
              <a:latin typeface="+mj-lt"/>
            </a:endParaRPr>
          </a:p>
        </p:txBody>
      </p:sp>
    </p:spTree>
    <p:extLst>
      <p:ext uri="{BB962C8B-B14F-4D97-AF65-F5344CB8AC3E}">
        <p14:creationId xmlns:p14="http://schemas.microsoft.com/office/powerpoint/2010/main" val="31821475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342900"/>
            <a:fld id="{FC90DB9D-1392-4FC2-903F-60147DD10F4C}" type="slidenum">
              <a:rPr lang="en-US">
                <a:solidFill>
                  <a:prstClr val="black">
                    <a:tint val="75000"/>
                  </a:prstClr>
                </a:solidFill>
                <a:latin typeface="Calibri" panose="020F0502020204030204"/>
              </a:rPr>
              <a:pPr defTabSz="342900"/>
              <a:t>37</a:t>
            </a:fld>
            <a:endParaRPr lang="en-US">
              <a:solidFill>
                <a:prstClr val="black">
                  <a:tint val="75000"/>
                </a:prstClr>
              </a:solidFill>
              <a:latin typeface="Calibri" panose="020F0502020204030204"/>
            </a:endParaRPr>
          </a:p>
        </p:txBody>
      </p:sp>
      <p:pic>
        <p:nvPicPr>
          <p:cNvPr id="2" name="Picture 2" descr="Any Questions Images – Browse 4,494 Stock Photos, Vectors, and Video |  Adobe Stock">
            <a:extLst>
              <a:ext uri="{FF2B5EF4-FFF2-40B4-BE49-F238E27FC236}">
                <a16:creationId xmlns:a16="http://schemas.microsoft.com/office/drawing/2014/main" id="{596E3C04-3885-704B-D316-382438B421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5875"/>
            <a:ext cx="68580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402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858000" cy="857250"/>
          </a:xfrm>
          <a:solidFill>
            <a:srgbClr val="7030A0"/>
          </a:solidFill>
        </p:spPr>
        <p:txBody>
          <a:bodyPr/>
          <a:lstStyle/>
          <a:p>
            <a:pPr algn="ctr"/>
            <a:r>
              <a:rPr lang="en-US" b="1">
                <a:solidFill>
                  <a:schemeClr val="bg1"/>
                </a:solidFill>
              </a:rPr>
              <a:t>Components of Research Billing in EPIC</a:t>
            </a:r>
          </a:p>
        </p:txBody>
      </p:sp>
      <p:sp>
        <p:nvSpPr>
          <p:cNvPr id="4" name="Slide Number Placeholder 3"/>
          <p:cNvSpPr>
            <a:spLocks noGrp="1"/>
          </p:cNvSpPr>
          <p:nvPr>
            <p:ph type="sldNum" sz="quarter" idx="12"/>
          </p:nvPr>
        </p:nvSpPr>
        <p:spPr/>
        <p:txBody>
          <a:bodyPr/>
          <a:lstStyle/>
          <a:p>
            <a:fld id="{FC90DB9D-1392-4FC2-903F-60147DD10F4C}" type="slidenum">
              <a:rPr lang="en-US" smtClean="0"/>
              <a:t>4</a:t>
            </a:fld>
            <a:endParaRPr lang="en-US"/>
          </a:p>
        </p:txBody>
      </p:sp>
      <p:sp>
        <p:nvSpPr>
          <p:cNvPr id="9" name="TextBox 8">
            <a:extLst>
              <a:ext uri="{FF2B5EF4-FFF2-40B4-BE49-F238E27FC236}">
                <a16:creationId xmlns:a16="http://schemas.microsoft.com/office/drawing/2014/main" id="{E93E24B8-9788-FDDD-8EBA-BC96EA3874FC}"/>
              </a:ext>
            </a:extLst>
          </p:cNvPr>
          <p:cNvSpPr txBox="1"/>
          <p:nvPr/>
        </p:nvSpPr>
        <p:spPr>
          <a:xfrm>
            <a:off x="381000" y="1047750"/>
            <a:ext cx="6005513" cy="2631490"/>
          </a:xfrm>
          <a:prstGeom prst="rect">
            <a:avLst/>
          </a:prstGeom>
          <a:noFill/>
        </p:spPr>
        <p:txBody>
          <a:bodyPr wrap="square" rtlCol="0">
            <a:spAutoFit/>
          </a:bodyPr>
          <a:lstStyle/>
          <a:p>
            <a:pPr marL="342900" indent="-342900">
              <a:spcAft>
                <a:spcPts val="1800"/>
              </a:spcAft>
              <a:buAutoNum type="arabicPeriod"/>
            </a:pPr>
            <a:r>
              <a:rPr lang="en-US" sz="2400" dirty="0"/>
              <a:t>Medicare Coverage Analysis (MCA)</a:t>
            </a:r>
          </a:p>
          <a:p>
            <a:pPr marL="342900" indent="-342900">
              <a:spcAft>
                <a:spcPts val="1800"/>
              </a:spcAft>
              <a:buFontTx/>
              <a:buAutoNum type="arabicPeriod"/>
            </a:pPr>
            <a:r>
              <a:rPr lang="en-US" sz="2400" dirty="0"/>
              <a:t>Standard of Care Processes that affect Research Billing Compliance</a:t>
            </a:r>
          </a:p>
          <a:p>
            <a:pPr marL="342900" indent="-342900">
              <a:spcAft>
                <a:spcPts val="1800"/>
              </a:spcAft>
              <a:buAutoNum type="arabicPeriod"/>
            </a:pPr>
            <a:r>
              <a:rPr lang="en-US" sz="2400" dirty="0"/>
              <a:t>Linking to Research Study in EPIC</a:t>
            </a:r>
          </a:p>
          <a:p>
            <a:pPr marL="342900" indent="-342900">
              <a:spcAft>
                <a:spcPts val="1800"/>
              </a:spcAft>
              <a:buAutoNum type="arabicPeriod"/>
            </a:pPr>
            <a:r>
              <a:rPr lang="en-US" sz="2400" dirty="0"/>
              <a:t>Research Billing Review</a:t>
            </a:r>
          </a:p>
        </p:txBody>
      </p:sp>
    </p:spTree>
    <p:extLst>
      <p:ext uri="{BB962C8B-B14F-4D97-AF65-F5344CB8AC3E}">
        <p14:creationId xmlns:p14="http://schemas.microsoft.com/office/powerpoint/2010/main" val="2532162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858000" cy="857250"/>
          </a:xfrm>
          <a:solidFill>
            <a:srgbClr val="7030A0"/>
          </a:solidFill>
        </p:spPr>
        <p:txBody>
          <a:bodyPr/>
          <a:lstStyle/>
          <a:p>
            <a:pPr algn="ctr"/>
            <a:r>
              <a:rPr lang="en-US">
                <a:solidFill>
                  <a:schemeClr val="bg1"/>
                </a:solidFill>
              </a:rPr>
              <a:t>What is a Medicare Coverage Analysis?</a:t>
            </a:r>
          </a:p>
        </p:txBody>
      </p:sp>
      <p:sp>
        <p:nvSpPr>
          <p:cNvPr id="4" name="Slide Number Placeholder 3"/>
          <p:cNvSpPr>
            <a:spLocks noGrp="1"/>
          </p:cNvSpPr>
          <p:nvPr>
            <p:ph type="sldNum" sz="quarter" idx="12"/>
          </p:nvPr>
        </p:nvSpPr>
        <p:spPr/>
        <p:txBody>
          <a:bodyPr/>
          <a:lstStyle/>
          <a:p>
            <a:fld id="{FC90DB9D-1392-4FC2-903F-60147DD10F4C}" type="slidenum">
              <a:rPr lang="en-US" smtClean="0"/>
              <a:t>5</a:t>
            </a:fld>
            <a:endParaRPr lang="en-US"/>
          </a:p>
        </p:txBody>
      </p:sp>
      <p:sp>
        <p:nvSpPr>
          <p:cNvPr id="3" name="TextBox 2">
            <a:extLst>
              <a:ext uri="{FF2B5EF4-FFF2-40B4-BE49-F238E27FC236}">
                <a16:creationId xmlns:a16="http://schemas.microsoft.com/office/drawing/2014/main" id="{C87E9707-3D1D-4BAF-44A2-CF509D0C7C5D}"/>
              </a:ext>
            </a:extLst>
          </p:cNvPr>
          <p:cNvSpPr txBox="1"/>
          <p:nvPr/>
        </p:nvSpPr>
        <p:spPr>
          <a:xfrm>
            <a:off x="152399" y="967987"/>
            <a:ext cx="6606817" cy="2308324"/>
          </a:xfrm>
          <a:prstGeom prst="rect">
            <a:avLst/>
          </a:prstGeom>
          <a:noFill/>
        </p:spPr>
        <p:txBody>
          <a:bodyPr wrap="square" rtlCol="0">
            <a:spAutoFit/>
          </a:bodyPr>
          <a:lstStyle/>
          <a:p>
            <a:pPr algn="ctr"/>
            <a:r>
              <a:rPr lang="en-US" dirty="0"/>
              <a:t>Analysis required for all clinical trials involving tests, procedures, and interventions associated with a clinical trial that are invoiced to third party payers (i.e., Sponsors) to determine what costs, if any, can be covered by Medicare. </a:t>
            </a:r>
          </a:p>
          <a:p>
            <a:pPr algn="ctr"/>
            <a:endParaRPr lang="en-US" b="1" dirty="0"/>
          </a:p>
          <a:p>
            <a:pPr algn="ctr"/>
            <a:r>
              <a:rPr lang="en-US" b="1" dirty="0"/>
              <a:t>The MCA is one of the most useful documents for building a clinical trial budget and ensuring clinical trial billing compliance.</a:t>
            </a:r>
          </a:p>
          <a:p>
            <a:pPr algn="ctr"/>
            <a:endParaRPr lang="en-US" dirty="0"/>
          </a:p>
        </p:txBody>
      </p:sp>
      <p:sp>
        <p:nvSpPr>
          <p:cNvPr id="6" name="TextBox 5">
            <a:extLst>
              <a:ext uri="{FF2B5EF4-FFF2-40B4-BE49-F238E27FC236}">
                <a16:creationId xmlns:a16="http://schemas.microsoft.com/office/drawing/2014/main" id="{AE860D5E-A431-7AC8-9C40-5DFC1A042B93}"/>
              </a:ext>
            </a:extLst>
          </p:cNvPr>
          <p:cNvSpPr txBox="1"/>
          <p:nvPr/>
        </p:nvSpPr>
        <p:spPr>
          <a:xfrm>
            <a:off x="76200" y="4596409"/>
            <a:ext cx="6606817" cy="307777"/>
          </a:xfrm>
          <a:prstGeom prst="rect">
            <a:avLst/>
          </a:prstGeom>
          <a:noFill/>
        </p:spPr>
        <p:txBody>
          <a:bodyPr wrap="square">
            <a:spAutoFit/>
          </a:bodyPr>
          <a:lstStyle/>
          <a:p>
            <a:r>
              <a:rPr lang="en-US" sz="1400" dirty="0">
                <a:hlinkClick r:id="rId2"/>
              </a:rPr>
              <a:t>LSUHSC CTO Training - Medicare Coverage Analysis for Clinical Research</a:t>
            </a:r>
            <a:endParaRPr lang="en-US" sz="1400" dirty="0"/>
          </a:p>
        </p:txBody>
      </p:sp>
    </p:spTree>
    <p:extLst>
      <p:ext uri="{BB962C8B-B14F-4D97-AF65-F5344CB8AC3E}">
        <p14:creationId xmlns:p14="http://schemas.microsoft.com/office/powerpoint/2010/main" val="3384246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9050"/>
            <a:ext cx="6858000" cy="994172"/>
          </a:xfrm>
          <a:solidFill>
            <a:srgbClr val="7030A0"/>
          </a:solidFill>
        </p:spPr>
        <p:txBody>
          <a:bodyPr>
            <a:normAutofit fontScale="90000"/>
          </a:bodyPr>
          <a:lstStyle/>
          <a:p>
            <a:pPr algn="ctr">
              <a:lnSpc>
                <a:spcPct val="100000"/>
              </a:lnSpc>
            </a:pPr>
            <a:r>
              <a:rPr lang="en-US" b="1" dirty="0">
                <a:solidFill>
                  <a:schemeClr val="bg1"/>
                </a:solidFill>
              </a:rPr>
              <a:t>Understanding the MCA</a:t>
            </a:r>
            <a:br>
              <a:rPr lang="en-US" b="1" dirty="0">
                <a:solidFill>
                  <a:schemeClr val="bg1"/>
                </a:solidFill>
              </a:rPr>
            </a:br>
            <a:r>
              <a:rPr lang="en-US" b="1" dirty="0">
                <a:solidFill>
                  <a:schemeClr val="bg1"/>
                </a:solidFill>
              </a:rPr>
              <a:t>…and Why It Is IMPORTANT</a:t>
            </a:r>
          </a:p>
        </p:txBody>
      </p:sp>
      <p:sp>
        <p:nvSpPr>
          <p:cNvPr id="4" name="Slide Number Placeholder 3"/>
          <p:cNvSpPr>
            <a:spLocks noGrp="1"/>
          </p:cNvSpPr>
          <p:nvPr>
            <p:ph type="sldNum" sz="quarter" idx="12"/>
          </p:nvPr>
        </p:nvSpPr>
        <p:spPr/>
        <p:txBody>
          <a:bodyPr/>
          <a:lstStyle/>
          <a:p>
            <a:fld id="{FC90DB9D-1392-4FC2-903F-60147DD10F4C}" type="slidenum">
              <a:rPr lang="en-US" smtClean="0"/>
              <a:t>6</a:t>
            </a:fld>
            <a:endParaRPr lang="en-US"/>
          </a:p>
        </p:txBody>
      </p:sp>
      <p:sp>
        <p:nvSpPr>
          <p:cNvPr id="8" name="TextBox 7">
            <a:extLst>
              <a:ext uri="{FF2B5EF4-FFF2-40B4-BE49-F238E27FC236}">
                <a16:creationId xmlns:a16="http://schemas.microsoft.com/office/drawing/2014/main" id="{6D3ED2E2-A494-17F6-7A24-700106A02D03}"/>
              </a:ext>
            </a:extLst>
          </p:cNvPr>
          <p:cNvSpPr txBox="1"/>
          <p:nvPr/>
        </p:nvSpPr>
        <p:spPr>
          <a:xfrm>
            <a:off x="228600" y="966272"/>
            <a:ext cx="6324600" cy="3970318"/>
          </a:xfrm>
          <a:prstGeom prst="rect">
            <a:avLst/>
          </a:prstGeom>
          <a:noFill/>
        </p:spPr>
        <p:txBody>
          <a:bodyPr wrap="square" rtlCol="0">
            <a:spAutoFit/>
          </a:bodyPr>
          <a:lstStyle/>
          <a:p>
            <a:pPr marL="285750" indent="-285750">
              <a:buFont typeface="Arial" panose="020B0604020202020204" pitchFamily="34" charset="0"/>
              <a:buChar char="•"/>
            </a:pPr>
            <a:r>
              <a:rPr lang="en-US" dirty="0"/>
              <a:t>The </a:t>
            </a:r>
            <a:r>
              <a:rPr lang="en-US" b="1" dirty="0"/>
              <a:t>Principal Investigator (PI) </a:t>
            </a:r>
            <a:r>
              <a:rPr lang="en-US" dirty="0"/>
              <a:t>has the ultimate responsibility for achieving research billing compliance….. but the full support of the study team is needed to do so successfully.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PI has primary responsibility to understand and comply with rules for billing Medicare, Medicaid and third-party payors for services, drugs, devices, tests and procedures rendered in the clinical research context. </a:t>
            </a:r>
          </a:p>
          <a:p>
            <a:endParaRPr lang="en-US" b="1" dirty="0"/>
          </a:p>
          <a:p>
            <a:pPr marL="285750" indent="-285750">
              <a:buFont typeface="Arial" panose="020B0604020202020204" pitchFamily="34" charset="0"/>
              <a:buChar char="•"/>
            </a:pPr>
            <a:r>
              <a:rPr lang="en-US" b="0" i="0" dirty="0">
                <a:effectLst/>
                <a:latin typeface="Gotham SSm A"/>
              </a:rPr>
              <a:t>Other site personnel (including patient service representatives, billers, coders, clinic administrators, etc.) are responsible for working with the Principal Investigator and study team to ensure that services for patients enrolled in research studies are </a:t>
            </a:r>
            <a:r>
              <a:rPr lang="en-US" b="0" i="0" u="sng" dirty="0">
                <a:effectLst/>
                <a:latin typeface="Gotham SSm A"/>
              </a:rPr>
              <a:t>scheduled, coded, billed and documented appropriately</a:t>
            </a:r>
            <a:r>
              <a:rPr lang="en-US" b="0" i="0" dirty="0">
                <a:effectLst/>
                <a:latin typeface="Gotham SSm A"/>
              </a:rPr>
              <a:t>.</a:t>
            </a:r>
            <a:endParaRPr lang="en-US" dirty="0"/>
          </a:p>
        </p:txBody>
      </p:sp>
    </p:spTree>
    <p:extLst>
      <p:ext uri="{BB962C8B-B14F-4D97-AF65-F5344CB8AC3E}">
        <p14:creationId xmlns:p14="http://schemas.microsoft.com/office/powerpoint/2010/main" val="631439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E3D2698-C4BB-4610-A9C4-E81B3DC9BFDF}"/>
              </a:ext>
            </a:extLst>
          </p:cNvPr>
          <p:cNvSpPr>
            <a:spLocks noGrp="1"/>
          </p:cNvSpPr>
          <p:nvPr>
            <p:ph type="title"/>
          </p:nvPr>
        </p:nvSpPr>
        <p:spPr>
          <a:xfrm>
            <a:off x="0" y="1"/>
            <a:ext cx="6858000" cy="666749"/>
          </a:xfrm>
          <a:solidFill>
            <a:srgbClr val="7030A0"/>
          </a:solidFill>
        </p:spPr>
        <p:txBody>
          <a:bodyPr>
            <a:normAutofit/>
          </a:bodyPr>
          <a:lstStyle/>
          <a:p>
            <a:pPr algn="ctr"/>
            <a:r>
              <a:rPr lang="en-US" sz="2400" b="1" dirty="0">
                <a:solidFill>
                  <a:schemeClr val="bg1"/>
                </a:solidFill>
              </a:rPr>
              <a:t>Risks Associated with Research Billing Non-Compliance</a:t>
            </a:r>
          </a:p>
        </p:txBody>
      </p:sp>
      <p:sp>
        <p:nvSpPr>
          <p:cNvPr id="3" name="TextBox 2">
            <a:extLst>
              <a:ext uri="{FF2B5EF4-FFF2-40B4-BE49-F238E27FC236}">
                <a16:creationId xmlns:a16="http://schemas.microsoft.com/office/drawing/2014/main" id="{3CE4808B-41D0-36D3-FCEF-DBF342FC330F}"/>
              </a:ext>
            </a:extLst>
          </p:cNvPr>
          <p:cNvSpPr txBox="1"/>
          <p:nvPr/>
        </p:nvSpPr>
        <p:spPr>
          <a:xfrm>
            <a:off x="304800" y="1276350"/>
            <a:ext cx="6324600" cy="2319033"/>
          </a:xfrm>
          <a:prstGeom prst="rect">
            <a:avLst/>
          </a:prstGeom>
          <a:noFill/>
        </p:spPr>
        <p:txBody>
          <a:bodyPr wrap="square">
            <a:spAutoFit/>
          </a:bodyPr>
          <a:lstStyle/>
          <a:p>
            <a:pPr marL="342900" marR="0" lvl="0" indent="-342900">
              <a:lnSpc>
                <a:spcPct val="107000"/>
              </a:lnSpc>
              <a:spcBef>
                <a:spcPts val="0"/>
              </a:spcBef>
              <a:spcAft>
                <a:spcPts val="1200"/>
              </a:spcAft>
              <a:buFont typeface="+mj-lt"/>
              <a:buAutoNum type="arabicPeriod"/>
            </a:pPr>
            <a:r>
              <a:rPr lang="en-US" sz="1800" kern="100" dirty="0">
                <a:effectLst/>
                <a:latin typeface="Calibri" panose="020F0502020204030204" pitchFamily="34" charset="0"/>
                <a:ea typeface="Yu Mincho" panose="02020400000000000000" pitchFamily="18" charset="-128"/>
                <a:cs typeface="Times New Roman" panose="02020603050405020304" pitchFamily="18" charset="0"/>
              </a:rPr>
              <a:t>Billing for services that are already paid by the sponsor (double billing) </a:t>
            </a:r>
          </a:p>
          <a:p>
            <a:pPr marL="342900" marR="0" lvl="0" indent="-342900">
              <a:lnSpc>
                <a:spcPct val="107000"/>
              </a:lnSpc>
              <a:spcBef>
                <a:spcPts val="0"/>
              </a:spcBef>
              <a:spcAft>
                <a:spcPts val="1200"/>
              </a:spcAft>
              <a:buFont typeface="+mj-lt"/>
              <a:buAutoNum type="arabicPeriod"/>
            </a:pPr>
            <a:r>
              <a:rPr lang="en-US" sz="1800" kern="100" dirty="0">
                <a:effectLst/>
                <a:latin typeface="Calibri" panose="020F0502020204030204" pitchFamily="34" charset="0"/>
                <a:ea typeface="Yu Mincho" panose="02020400000000000000" pitchFamily="18" charset="-128"/>
                <a:cs typeface="Times New Roman" panose="02020603050405020304" pitchFamily="18" charset="0"/>
              </a:rPr>
              <a:t>Billing for services promised free in the informed consent </a:t>
            </a:r>
          </a:p>
          <a:p>
            <a:pPr marL="342900" marR="0" lvl="0" indent="-342900">
              <a:lnSpc>
                <a:spcPct val="107000"/>
              </a:lnSpc>
              <a:spcBef>
                <a:spcPts val="0"/>
              </a:spcBef>
              <a:spcAft>
                <a:spcPts val="1200"/>
              </a:spcAft>
              <a:buFont typeface="+mj-lt"/>
              <a:buAutoNum type="arabicPeriod"/>
            </a:pPr>
            <a:r>
              <a:rPr lang="en-US" sz="1800" kern="100" dirty="0">
                <a:effectLst/>
                <a:latin typeface="Calibri" panose="020F0502020204030204" pitchFamily="34" charset="0"/>
                <a:ea typeface="Yu Mincho" panose="02020400000000000000" pitchFamily="18" charset="-128"/>
                <a:cs typeface="Times New Roman" panose="02020603050405020304" pitchFamily="18" charset="0"/>
              </a:rPr>
              <a:t>Billing for services that are for research‐purposes only </a:t>
            </a:r>
          </a:p>
          <a:p>
            <a:pPr marL="342900" marR="0" lvl="0" indent="-342900">
              <a:lnSpc>
                <a:spcPct val="107000"/>
              </a:lnSpc>
              <a:spcBef>
                <a:spcPts val="0"/>
              </a:spcBef>
              <a:spcAft>
                <a:spcPts val="1200"/>
              </a:spcAft>
              <a:buFont typeface="+mj-lt"/>
              <a:buAutoNum type="arabicPeriod"/>
            </a:pPr>
            <a:r>
              <a:rPr lang="en-US" sz="1800" kern="100" dirty="0">
                <a:effectLst/>
                <a:latin typeface="Calibri" panose="020F0502020204030204" pitchFamily="34" charset="0"/>
                <a:ea typeface="Yu Mincho" panose="02020400000000000000" pitchFamily="18" charset="-128"/>
                <a:cs typeface="Times New Roman" panose="02020603050405020304" pitchFamily="18" charset="0"/>
              </a:rPr>
              <a:t>Billing for services that are part of a non‐qualifying clinical trial and do not qualify for coverage</a:t>
            </a:r>
          </a:p>
        </p:txBody>
      </p:sp>
    </p:spTree>
    <p:extLst>
      <p:ext uri="{BB962C8B-B14F-4D97-AF65-F5344CB8AC3E}">
        <p14:creationId xmlns:p14="http://schemas.microsoft.com/office/powerpoint/2010/main" val="3834357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9050"/>
            <a:ext cx="6858000" cy="994172"/>
          </a:xfrm>
          <a:solidFill>
            <a:srgbClr val="7030A0"/>
          </a:solidFill>
        </p:spPr>
        <p:txBody>
          <a:bodyPr>
            <a:normAutofit/>
          </a:bodyPr>
          <a:lstStyle/>
          <a:p>
            <a:pPr algn="ctr">
              <a:lnSpc>
                <a:spcPct val="100000"/>
              </a:lnSpc>
            </a:pPr>
            <a:r>
              <a:rPr lang="en-US" b="1" dirty="0">
                <a:solidFill>
                  <a:schemeClr val="bg1"/>
                </a:solidFill>
              </a:rPr>
              <a:t>Federal False Claims Act</a:t>
            </a:r>
          </a:p>
        </p:txBody>
      </p:sp>
      <p:sp>
        <p:nvSpPr>
          <p:cNvPr id="4" name="Slide Number Placeholder 3"/>
          <p:cNvSpPr>
            <a:spLocks noGrp="1"/>
          </p:cNvSpPr>
          <p:nvPr>
            <p:ph type="sldNum" sz="quarter" idx="12"/>
          </p:nvPr>
        </p:nvSpPr>
        <p:spPr/>
        <p:txBody>
          <a:bodyPr/>
          <a:lstStyle/>
          <a:p>
            <a:fld id="{FC90DB9D-1392-4FC2-903F-60147DD10F4C}" type="slidenum">
              <a:rPr lang="en-US" smtClean="0"/>
              <a:t>8</a:t>
            </a:fld>
            <a:endParaRPr lang="en-US"/>
          </a:p>
        </p:txBody>
      </p:sp>
      <p:sp>
        <p:nvSpPr>
          <p:cNvPr id="8" name="TextBox 7">
            <a:extLst>
              <a:ext uri="{FF2B5EF4-FFF2-40B4-BE49-F238E27FC236}">
                <a16:creationId xmlns:a16="http://schemas.microsoft.com/office/drawing/2014/main" id="{6D3ED2E2-A494-17F6-7A24-700106A02D03}"/>
              </a:ext>
            </a:extLst>
          </p:cNvPr>
          <p:cNvSpPr txBox="1"/>
          <p:nvPr/>
        </p:nvSpPr>
        <p:spPr>
          <a:xfrm>
            <a:off x="266700" y="1123950"/>
            <a:ext cx="6324600" cy="2492990"/>
          </a:xfrm>
          <a:prstGeom prst="rect">
            <a:avLst/>
          </a:prstGeom>
          <a:noFill/>
        </p:spPr>
        <p:txBody>
          <a:bodyPr wrap="square" rtlCol="0">
            <a:spAutoFit/>
          </a:bodyPr>
          <a:lstStyle/>
          <a:p>
            <a:pPr marL="285750" indent="-285750">
              <a:buFont typeface="Arial" panose="020B0604020202020204" pitchFamily="34" charset="0"/>
              <a:buChar char="•"/>
            </a:pPr>
            <a:r>
              <a:rPr lang="en-US" sz="1200" dirty="0"/>
              <a:t>Federal False Claims Act (FCA) establishes liability for anyone who submits a false claim for payment to the government</a:t>
            </a:r>
          </a:p>
          <a:p>
            <a:pPr lvl="1"/>
            <a:r>
              <a:rPr lang="en-US" sz="1200" b="1" i="1" dirty="0"/>
              <a:t>Specific intent not required</a:t>
            </a:r>
          </a:p>
          <a:p>
            <a:pPr marL="285750" lvl="1" indent="-285750">
              <a:buFont typeface="Arial" panose="020B0604020202020204" pitchFamily="34" charset="0"/>
              <a:buChar char="•"/>
            </a:pPr>
            <a:endParaRPr lang="en-US" sz="1200" dirty="0"/>
          </a:p>
          <a:p>
            <a:pPr marL="285750" lvl="1" indent="-285750">
              <a:buFont typeface="Arial" panose="020B0604020202020204" pitchFamily="34" charset="0"/>
              <a:buChar char="•"/>
            </a:pPr>
            <a:r>
              <a:rPr lang="en-US" sz="1200" dirty="0"/>
              <a:t>False Claims Act applies to clinical research activities and failure to comply with the rules may lead to fines and penalties</a:t>
            </a:r>
          </a:p>
          <a:p>
            <a:pPr marL="285750" lvl="1" indent="-285750">
              <a:buFont typeface="Arial" panose="020B0604020202020204" pitchFamily="34" charset="0"/>
              <a:buChar char="•"/>
            </a:pPr>
            <a:endParaRPr lang="en-US" sz="1200" b="0" i="0" dirty="0">
              <a:effectLst/>
              <a:latin typeface="Gentona"/>
            </a:endParaRPr>
          </a:p>
          <a:p>
            <a:pPr marL="285750" lvl="1" indent="-285750">
              <a:buFont typeface="Arial" panose="020B0604020202020204" pitchFamily="34" charset="0"/>
              <a:buChar char="•"/>
            </a:pPr>
            <a:r>
              <a:rPr lang="en-US" sz="1200" b="0" i="0" dirty="0">
                <a:effectLst/>
                <a:latin typeface="Gentona"/>
              </a:rPr>
              <a:t>Under the False Claims Act, those who knowingly submit, or cause another person or entity to submit false claims for payment of government funds, are liable for three times the government’s damages plus civil penalties of $10,781 to $21,563 </a:t>
            </a:r>
            <a:r>
              <a:rPr lang="en-US" sz="1200" b="1" i="0" dirty="0">
                <a:effectLst/>
                <a:latin typeface="Gentona"/>
              </a:rPr>
              <a:t>per</a:t>
            </a:r>
            <a:r>
              <a:rPr lang="en-US" sz="1200" b="0" i="0" dirty="0">
                <a:effectLst/>
                <a:latin typeface="Gentona"/>
              </a:rPr>
              <a:t> false claim.</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Study documents and MCA must be aligned to assure compliance with clinical trial billing rules and the regulations that protect human subjects</a:t>
            </a:r>
          </a:p>
        </p:txBody>
      </p:sp>
    </p:spTree>
    <p:extLst>
      <p:ext uri="{BB962C8B-B14F-4D97-AF65-F5344CB8AC3E}">
        <p14:creationId xmlns:p14="http://schemas.microsoft.com/office/powerpoint/2010/main" val="3230227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E3D2698-C4BB-4610-A9C4-E81B3DC9BFDF}"/>
              </a:ext>
            </a:extLst>
          </p:cNvPr>
          <p:cNvSpPr>
            <a:spLocks noGrp="1"/>
          </p:cNvSpPr>
          <p:nvPr>
            <p:ph type="title"/>
          </p:nvPr>
        </p:nvSpPr>
        <p:spPr>
          <a:xfrm>
            <a:off x="0" y="1"/>
            <a:ext cx="6858000" cy="666749"/>
          </a:xfrm>
          <a:solidFill>
            <a:srgbClr val="7030A0"/>
          </a:solidFill>
        </p:spPr>
        <p:txBody>
          <a:bodyPr>
            <a:normAutofit fontScale="90000"/>
          </a:bodyPr>
          <a:lstStyle/>
          <a:p>
            <a:pPr algn="ctr"/>
            <a:r>
              <a:rPr lang="en-US" sz="2400" b="1" dirty="0">
                <a:solidFill>
                  <a:schemeClr val="bg1"/>
                </a:solidFill>
              </a:rPr>
              <a:t>For Immediate Release….</a:t>
            </a:r>
            <a:br>
              <a:rPr lang="en-US" sz="2400" b="1" dirty="0">
                <a:solidFill>
                  <a:schemeClr val="bg1"/>
                </a:solidFill>
              </a:rPr>
            </a:br>
            <a:r>
              <a:rPr lang="en-US" sz="2400" b="1" dirty="0">
                <a:solidFill>
                  <a:schemeClr val="bg1"/>
                </a:solidFill>
              </a:rPr>
              <a:t>Research Billing Non-Compliance in the Headlines</a:t>
            </a:r>
          </a:p>
        </p:txBody>
      </p:sp>
      <p:pic>
        <p:nvPicPr>
          <p:cNvPr id="9" name="Picture 8">
            <a:extLst>
              <a:ext uri="{FF2B5EF4-FFF2-40B4-BE49-F238E27FC236}">
                <a16:creationId xmlns:a16="http://schemas.microsoft.com/office/drawing/2014/main" id="{02165273-08A6-2692-00FD-A7C67028A2FD}"/>
              </a:ext>
            </a:extLst>
          </p:cNvPr>
          <p:cNvPicPr>
            <a:picLocks noChangeAspect="1"/>
          </p:cNvPicPr>
          <p:nvPr/>
        </p:nvPicPr>
        <p:blipFill>
          <a:blip r:embed="rId2"/>
          <a:stretch>
            <a:fillRect/>
          </a:stretch>
        </p:blipFill>
        <p:spPr>
          <a:xfrm>
            <a:off x="3783437" y="742950"/>
            <a:ext cx="2816563" cy="13005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CB71335D-17CE-C70A-C634-C7F7F3DD27C0}"/>
              </a:ext>
            </a:extLst>
          </p:cNvPr>
          <p:cNvPicPr>
            <a:picLocks noChangeAspect="1"/>
          </p:cNvPicPr>
          <p:nvPr/>
        </p:nvPicPr>
        <p:blipFill>
          <a:blip r:embed="rId3"/>
          <a:stretch>
            <a:fillRect/>
          </a:stretch>
        </p:blipFill>
        <p:spPr>
          <a:xfrm>
            <a:off x="656143" y="779078"/>
            <a:ext cx="2362200" cy="13005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a16="http://schemas.microsoft.com/office/drawing/2014/main" id="{4F28B230-B6A2-CAE7-EFF2-48C25AE945EA}"/>
              </a:ext>
            </a:extLst>
          </p:cNvPr>
          <p:cNvPicPr>
            <a:picLocks noChangeAspect="1"/>
          </p:cNvPicPr>
          <p:nvPr/>
        </p:nvPicPr>
        <p:blipFill>
          <a:blip r:embed="rId4"/>
          <a:stretch>
            <a:fillRect/>
          </a:stretch>
        </p:blipFill>
        <p:spPr>
          <a:xfrm>
            <a:off x="304800" y="2520355"/>
            <a:ext cx="2713543"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a:extLst>
              <a:ext uri="{FF2B5EF4-FFF2-40B4-BE49-F238E27FC236}">
                <a16:creationId xmlns:a16="http://schemas.microsoft.com/office/drawing/2014/main" id="{A4DBA934-FF99-8A7E-CC4E-ABD77028FE3B}"/>
              </a:ext>
            </a:extLst>
          </p:cNvPr>
          <p:cNvPicPr>
            <a:picLocks noChangeAspect="1"/>
          </p:cNvPicPr>
          <p:nvPr/>
        </p:nvPicPr>
        <p:blipFill>
          <a:blip r:embed="rId5"/>
          <a:stretch>
            <a:fillRect/>
          </a:stretch>
        </p:blipFill>
        <p:spPr>
          <a:xfrm>
            <a:off x="754200" y="3838477"/>
            <a:ext cx="3657600" cy="11264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a:extLst>
              <a:ext uri="{FF2B5EF4-FFF2-40B4-BE49-F238E27FC236}">
                <a16:creationId xmlns:a16="http://schemas.microsoft.com/office/drawing/2014/main" id="{E06BFB89-B8B8-6126-DF37-B1D7897E6F16}"/>
              </a:ext>
            </a:extLst>
          </p:cNvPr>
          <p:cNvPicPr>
            <a:picLocks noChangeAspect="1"/>
          </p:cNvPicPr>
          <p:nvPr/>
        </p:nvPicPr>
        <p:blipFill>
          <a:blip r:embed="rId6"/>
          <a:stretch>
            <a:fillRect/>
          </a:stretch>
        </p:blipFill>
        <p:spPr>
          <a:xfrm>
            <a:off x="3276600" y="2154452"/>
            <a:ext cx="3243107" cy="15730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54799331"/>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5864</TotalTime>
  <Words>2066</Words>
  <Application>Microsoft Office PowerPoint</Application>
  <PresentationFormat>Custom</PresentationFormat>
  <Paragraphs>218</Paragraphs>
  <Slides>37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CircularXXWeb-Regular</vt:lpstr>
      <vt:lpstr>Gentona</vt:lpstr>
      <vt:lpstr>Gotham SSm A</vt:lpstr>
      <vt:lpstr>Arial</vt:lpstr>
      <vt:lpstr>Calibri</vt:lpstr>
      <vt:lpstr>Calibri Light</vt:lpstr>
      <vt:lpstr>Segoe UI</vt:lpstr>
      <vt:lpstr>Wingdings</vt:lpstr>
      <vt:lpstr>Office 2013 - 2022 Theme</vt:lpstr>
      <vt:lpstr>Research Billing in EPIC</vt:lpstr>
      <vt:lpstr>Objectives</vt:lpstr>
      <vt:lpstr>Lifecycle of a Clinical Trial</vt:lpstr>
      <vt:lpstr>Components of Research Billing in EPIC</vt:lpstr>
      <vt:lpstr>What is a Medicare Coverage Analysis?</vt:lpstr>
      <vt:lpstr>Understanding the MCA …and Why It Is IMPORTANT</vt:lpstr>
      <vt:lpstr>Risks Associated with Research Billing Non-Compliance</vt:lpstr>
      <vt:lpstr>Federal False Claims Act</vt:lpstr>
      <vt:lpstr>For Immediate Release…. Research Billing Non-Compliance in the Headlines</vt:lpstr>
      <vt:lpstr>The 3 C’s of Research Billing Compliance </vt:lpstr>
      <vt:lpstr>The 3 C’s of Research Billing Compliance </vt:lpstr>
      <vt:lpstr>PowerPoint Presentation</vt:lpstr>
      <vt:lpstr>The MCA is our cheat sheet to  WHO pays WHAT</vt:lpstr>
      <vt:lpstr>PowerPoint Presentation</vt:lpstr>
      <vt:lpstr>PowerPoint Presentation</vt:lpstr>
      <vt:lpstr>PowerPoint Presentation</vt:lpstr>
      <vt:lpstr>How do we IDENTIFY Patients in EPIC as Enrolled in Research?</vt:lpstr>
      <vt:lpstr>Linking Patient to the Research Study</vt:lpstr>
      <vt:lpstr>Linking Patient to the Research Study</vt:lpstr>
      <vt:lpstr>Research Association Status Definitions</vt:lpstr>
      <vt:lpstr>Linking Patient to the Research Study</vt:lpstr>
      <vt:lpstr>Link Encounter to Study When in an Encounter</vt:lpstr>
      <vt:lpstr>Link Upcoming Visits to Studies via Appointment Desk</vt:lpstr>
      <vt:lpstr>Link Upcoming Visits to Studies via Appointment Desk</vt:lpstr>
      <vt:lpstr>Reports for Linking Upcoming Visits to Studies</vt:lpstr>
      <vt:lpstr>Linking Orders to Research Study When in an Encounter</vt:lpstr>
      <vt:lpstr>Linking Patient to the Research Study</vt:lpstr>
      <vt:lpstr>Professional Billing Charges</vt:lpstr>
      <vt:lpstr>CMS – Z00.6 and Q0/Q1 Modifiers</vt:lpstr>
      <vt:lpstr>Coding Office Visits with Modifiers</vt:lpstr>
      <vt:lpstr>Best Practice</vt:lpstr>
      <vt:lpstr>Putting it ALL together</vt:lpstr>
      <vt:lpstr>Research Billing Review Process</vt:lpstr>
      <vt:lpstr>Research Billing Review Process</vt:lpstr>
      <vt:lpstr>Important Takeaways</vt:lpstr>
      <vt:lpstr>Resources</vt:lpstr>
      <vt:lpstr>PowerPoint Presentation</vt:lpstr>
    </vt:vector>
  </TitlesOfParts>
  <Company>UMDNJ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UMDNJ</dc:creator>
  <cp:lastModifiedBy>Voros, Brianne A.</cp:lastModifiedBy>
  <cp:revision>260</cp:revision>
  <cp:lastPrinted>2020-04-03T19:30:52Z</cp:lastPrinted>
  <dcterms:created xsi:type="dcterms:W3CDTF">2016-03-30T16:09:11Z</dcterms:created>
  <dcterms:modified xsi:type="dcterms:W3CDTF">2024-05-01T15:55:52Z</dcterms:modified>
  <cp:contentStatus/>
</cp:coreProperties>
</file>