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33" r:id="rId1"/>
  </p:sldMasterIdLst>
  <p:notesMasterIdLst>
    <p:notesMasterId r:id="rId17"/>
  </p:notesMasterIdLst>
  <p:sldIdLst>
    <p:sldId id="256" r:id="rId2"/>
    <p:sldId id="286" r:id="rId3"/>
    <p:sldId id="287" r:id="rId4"/>
    <p:sldId id="289" r:id="rId5"/>
    <p:sldId id="288" r:id="rId6"/>
    <p:sldId id="269" r:id="rId7"/>
    <p:sldId id="282" r:id="rId8"/>
    <p:sldId id="283" r:id="rId9"/>
    <p:sldId id="284" r:id="rId10"/>
    <p:sldId id="280" r:id="rId11"/>
    <p:sldId id="281" r:id="rId12"/>
    <p:sldId id="279" r:id="rId13"/>
    <p:sldId id="285" r:id="rId14"/>
    <p:sldId id="272" r:id="rId15"/>
    <p:sldId id="27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1404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A0CE271-B38A-499A-B4D9-8890F77AD07B}" type="datetimeFigureOut">
              <a:rPr lang="en-US"/>
              <a:pPr>
                <a:defRPr/>
              </a:pPr>
              <a:t>1/5/22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956ABFE2-A6FA-433F-B4CC-8B13C03D11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C4542F4-80B6-44AF-A0FD-4AC5D4C6C17E}" type="slidenum">
              <a:rPr lang="en-US" smtClean="0"/>
              <a:pPr/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80BE5CC-7A45-4130-96FC-52A8012D7A2E}" type="slidenum">
              <a:rPr lang="en-US" smtClean="0"/>
              <a:pPr/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EAA6C06-6BA3-4116-8343-6EAEAEB501EE}" type="slidenum">
              <a:rPr lang="en-US" smtClean="0"/>
              <a:pPr/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AE425F1-BC7C-4C3F-8D22-EC36F4C13304}" type="slidenum">
              <a:rPr lang="en-US" smtClean="0"/>
              <a:pPr/>
              <a:t>15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tIns="0" rIns="18288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D30759-AF55-46D1-8E63-88D35FA8B98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20C6F2-09B1-40CD-9C25-2D3C68D344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593CE4-ED17-491D-B284-8155FB56FF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07C21F-AEE6-454B-9A32-15C12F2D0BB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tIns="0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ED75F9-05D1-4705-9319-DCCE94DDCF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3D668A-3B3A-449F-A840-87CF191573E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EF7D1D5-A948-41B9-8B38-A460CEB875C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556F9D-3BAD-4EB6-B654-BEEB4A8A5C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042DD0-CD88-44C7-95C6-88C37D6C34A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21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1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D0D538-0790-40A5-ADFC-429F6BF1149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nip and Round Single Corner Rectangle 4"/>
          <p:cNvSpPr/>
          <p:nvPr/>
        </p:nvSpPr>
        <p:spPr>
          <a:xfrm rot="420000" flipV="1">
            <a:off x="3165475" y="1108075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ight Triangle 5"/>
          <p:cNvSpPr/>
          <p:nvPr/>
        </p:nvSpPr>
        <p:spPr>
          <a:xfrm rot="420000" flipV="1">
            <a:off x="8004175" y="5359400"/>
            <a:ext cx="155575" cy="155575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Freeform 6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lIns="45720" rIns="45720" bIns="45720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011457-BED2-41EA-A943-201465F641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5E9EFF"/>
            </a:gs>
            <a:gs pos="39999">
              <a:srgbClr val="85C2FF"/>
            </a:gs>
            <a:gs pos="70000">
              <a:srgbClr val="C4D6EB"/>
            </a:gs>
            <a:gs pos="100000">
              <a:srgbClr val="FFEBFA"/>
            </a:gs>
          </a:gsLst>
          <a:lin ang="54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938"/>
            <a:ext cx="9163050" cy="104140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938"/>
            <a:ext cx="4762500" cy="6381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hangingPunct="1">
              <a:defRPr/>
            </a:pPr>
            <a:endParaRPr lang="en-US">
              <a:latin typeface="+mn-lt"/>
            </a:endParaRPr>
          </a:p>
        </p:txBody>
      </p:sp>
      <p:sp>
        <p:nvSpPr>
          <p:cNvPr id="1028" name="Title Placeholder 8"/>
          <p:cNvSpPr>
            <a:spLocks noGrp="1"/>
          </p:cNvSpPr>
          <p:nvPr>
            <p:ph type="title"/>
          </p:nvPr>
        </p:nvSpPr>
        <p:spPr bwMode="auto">
          <a:xfrm>
            <a:off x="457200" y="704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45720" rIns="0" bIns="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9" name="Text Placeholder 29"/>
          <p:cNvSpPr>
            <a:spLocks noGrp="1"/>
          </p:cNvSpPr>
          <p:nvPr>
            <p:ph type="body" idx="1"/>
          </p:nvPr>
        </p:nvSpPr>
        <p:spPr bwMode="auto">
          <a:xfrm>
            <a:off x="457200" y="1935163"/>
            <a:ext cx="8229600" cy="438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pPr>
              <a:defRPr/>
            </a:pPr>
            <a:fld id="{78F4BBEE-E0CC-4150-8289-3695C038349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grpSp>
        <p:nvGrpSpPr>
          <p:cNvPr id="1033" name="Group 1"/>
          <p:cNvGrpSpPr>
            <a:grpSpLocks/>
          </p:cNvGrpSpPr>
          <p:nvPr/>
        </p:nvGrpSpPr>
        <p:grpSpPr bwMode="auto">
          <a:xfrm>
            <a:off x="-19050" y="203200"/>
            <a:ext cx="9180513" cy="647700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82" r:id="rId1"/>
    <p:sldLayoutId id="2147483874" r:id="rId2"/>
    <p:sldLayoutId id="2147483883" r:id="rId3"/>
    <p:sldLayoutId id="2147483875" r:id="rId4"/>
    <p:sldLayoutId id="2147483876" r:id="rId5"/>
    <p:sldLayoutId id="2147483877" r:id="rId6"/>
    <p:sldLayoutId id="2147483878" r:id="rId7"/>
    <p:sldLayoutId id="2147483879" r:id="rId8"/>
    <p:sldLayoutId id="2147483884" r:id="rId9"/>
    <p:sldLayoutId id="2147483880" r:id="rId10"/>
    <p:sldLayoutId id="2147483881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5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5000">
          <a:solidFill>
            <a:schemeClr val="tx2"/>
          </a:solidFill>
          <a:latin typeface="Calibri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9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46063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06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209550" algn="l" rtl="0" eaLnBrk="0" fontAlgn="base" hangingPunct="0">
        <a:spcBef>
          <a:spcPct val="20000"/>
        </a:spcBef>
        <a:spcAft>
          <a:spcPct val="0"/>
        </a:spcAft>
        <a:buClr>
          <a:srgbClr val="0BD0D9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09550" algn="l" rtl="0" eaLnBrk="0" fontAlgn="base" hangingPunct="0">
        <a:spcBef>
          <a:spcPct val="20000"/>
        </a:spcBef>
        <a:spcAft>
          <a:spcPct val="0"/>
        </a:spcAft>
        <a:buClr>
          <a:srgbClr val="10CF9B"/>
        </a:buClr>
        <a:buSzPct val="6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mailto:wdool1@lsuhsc.edu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371600"/>
            <a:ext cx="8305800" cy="25146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bg1"/>
                </a:solidFill>
              </a:rPr>
              <a:t>Managing eProcurement Requisitions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4038600"/>
            <a:ext cx="8305800" cy="1066800"/>
          </a:xfrm>
        </p:spPr>
        <p:txBody>
          <a:bodyPr/>
          <a:lstStyle/>
          <a:p>
            <a:pPr marR="0" eaLnBrk="1" hangingPunct="1">
              <a:lnSpc>
                <a:spcPct val="90000"/>
              </a:lnSpc>
            </a:pPr>
            <a:endParaRPr lang="en-US" sz="3600" b="1" dirty="0" smtClean="0">
              <a:solidFill>
                <a:schemeClr val="bg1"/>
              </a:solidFill>
              <a:latin typeface="AvantGarde Md BT" pitchFamily="34" charset="0"/>
            </a:endParaRPr>
          </a:p>
          <a:p>
            <a:pPr marR="0" eaLnBrk="1" hangingPunct="1">
              <a:lnSpc>
                <a:spcPct val="90000"/>
              </a:lnSpc>
            </a:pPr>
            <a:r>
              <a:rPr lang="en-US" sz="3600" b="1" dirty="0" smtClean="0">
                <a:solidFill>
                  <a:schemeClr val="bg1"/>
                </a:solidFill>
                <a:latin typeface="AvantGarde Md BT" pitchFamily="34" charset="0"/>
              </a:rPr>
              <a:t>LSU Health Sciences Center-Shv</a:t>
            </a:r>
            <a:endParaRPr lang="en-US" sz="4000" b="1" dirty="0" smtClean="0">
              <a:solidFill>
                <a:schemeClr val="bg1"/>
              </a:solidFill>
              <a:latin typeface="AvantGarde Md BT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838200"/>
          </a:xfrm>
        </p:spPr>
        <p:txBody>
          <a:bodyPr/>
          <a:lstStyle/>
          <a:p>
            <a:endParaRPr lang="en-US" b="1" dirty="0" smtClean="0"/>
          </a:p>
        </p:txBody>
      </p:sp>
      <p:sp>
        <p:nvSpPr>
          <p:cNvPr id="819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562600"/>
          </a:xfrm>
        </p:spPr>
        <p:txBody>
          <a:bodyPr/>
          <a:lstStyle/>
          <a:p>
            <a:pPr lvl="2">
              <a:lnSpc>
                <a:spcPct val="90000"/>
              </a:lnSpc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Cancel a Requisition</a:t>
            </a:r>
          </a:p>
          <a:p>
            <a:pPr lvl="3">
              <a:lnSpc>
                <a:spcPct val="90000"/>
              </a:lnSpc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 requisition can be canceled if it is determined that it is not needed once created.</a:t>
            </a:r>
          </a:p>
          <a:p>
            <a:pPr lvl="2">
              <a:lnSpc>
                <a:spcPct val="90000"/>
              </a:lnSpc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Cancel a Requisition Line</a:t>
            </a:r>
          </a:p>
          <a:p>
            <a:pPr lvl="3">
              <a:lnSpc>
                <a:spcPct val="90000"/>
              </a:lnSpc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Line items on a requisition can be canceled if they are no longer needed.</a:t>
            </a:r>
          </a:p>
          <a:p>
            <a:pPr lvl="2">
              <a:lnSpc>
                <a:spcPct val="90000"/>
              </a:lnSpc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Budget Ch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eck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a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marL="977900" lvl="3" indent="0">
              <a:lnSpc>
                <a:spcPct val="90000"/>
              </a:lnSpc>
              <a:buNone/>
            </a:pPr>
            <a:endParaRPr lang="en-US" sz="31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73FB38B-E87C-4D72-86F9-D9CBC72E47CF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35163"/>
            <a:ext cx="8229600" cy="4786312"/>
          </a:xfrm>
        </p:spPr>
        <p:txBody>
          <a:bodyPr/>
          <a:lstStyle/>
          <a:p>
            <a:pPr lvl="2">
              <a:lnSpc>
                <a:spcPct val="90000"/>
              </a:lnSpc>
            </a:pP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Conduct 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Requisition Searches in eProcurement</a:t>
            </a:r>
          </a:p>
          <a:p>
            <a:pPr lvl="2">
              <a:lnSpc>
                <a:spcPct val="90000"/>
              </a:lnSpc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Inquire on a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</a:rPr>
              <a:t>ePro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lvl="3">
              <a:lnSpc>
                <a:spcPct val="90000"/>
              </a:lnSpc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A method to inquire on the status of a requisition to view the detailed information.</a:t>
            </a: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pPr lvl="2">
              <a:lnSpc>
                <a:spcPct val="90000"/>
              </a:lnSpc>
            </a:pP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Inquire on a </a:t>
            </a:r>
            <a:r>
              <a:rPr lang="en-US" sz="3200" dirty="0" err="1">
                <a:solidFill>
                  <a:schemeClr val="accent1">
                    <a:lumMod val="50000"/>
                  </a:schemeClr>
                </a:solidFill>
              </a:rPr>
              <a:t>ePro</a:t>
            </a:r>
            <a:r>
              <a:rPr lang="en-US" sz="3200" dirty="0">
                <a:solidFill>
                  <a:schemeClr val="accent1">
                    <a:lumMod val="50000"/>
                  </a:schemeClr>
                </a:solidFill>
              </a:rPr>
              <a:t> Purchase </a:t>
            </a:r>
            <a:r>
              <a:rPr lang="en-US" sz="3200" dirty="0" smtClean="0">
                <a:solidFill>
                  <a:schemeClr val="accent1">
                    <a:lumMod val="50000"/>
                  </a:schemeClr>
                </a:solidFill>
              </a:rPr>
              <a:t>Order</a:t>
            </a:r>
          </a:p>
          <a:p>
            <a:pPr lvl="3">
              <a:lnSpc>
                <a:spcPct val="90000"/>
              </a:lnSpc>
            </a:pP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>A method to inquire on the status of a 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PO </a:t>
            </a:r>
            <a:r>
              <a:rPr lang="en-US" sz="3100" dirty="0">
                <a:solidFill>
                  <a:schemeClr val="accent1">
                    <a:lumMod val="50000"/>
                  </a:schemeClr>
                </a:solidFill>
              </a:rPr>
              <a:t>to view the detailed information.</a:t>
            </a:r>
          </a:p>
          <a:p>
            <a:pPr lvl="3">
              <a:lnSpc>
                <a:spcPct val="90000"/>
              </a:lnSpc>
            </a:pP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pPr lvl="3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407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b="1" dirty="0" smtClean="0"/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chemeClr val="accent3"/>
              </a:buClr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Inquire on Document Status</a:t>
            </a:r>
          </a:p>
          <a:p>
            <a:pPr lvl="2">
              <a:buClr>
                <a:schemeClr val="accent3"/>
              </a:buClr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 convenient way to view </a:t>
            </a:r>
            <a:r>
              <a:rPr lang="en-US" sz="3300" dirty="0">
                <a:solidFill>
                  <a:schemeClr val="accent1">
                    <a:lumMod val="50000"/>
                  </a:schemeClr>
                </a:solidFill>
              </a:rPr>
              <a:t>associated </a:t>
            </a: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documents.</a:t>
            </a:r>
          </a:p>
          <a:p>
            <a:pPr lvl="1">
              <a:buClr>
                <a:schemeClr val="accent3"/>
              </a:buClr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View Print Form for a Saved Requisition</a:t>
            </a:r>
          </a:p>
          <a:p>
            <a:pPr lvl="2">
              <a:buClr>
                <a:schemeClr val="accent3"/>
              </a:buClr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Users can view print while they are in the requisition.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309803B-2E66-4AFC-8182-D1FD3B991EB1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buClr>
                <a:schemeClr val="accent3"/>
              </a:buClr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Print 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via the Requisition Report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Process</a:t>
            </a:r>
          </a:p>
          <a:p>
            <a:pPr lvl="2">
              <a:buClr>
                <a:schemeClr val="accent3"/>
              </a:buClr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</a:rPr>
              <a:t>Using a Run Control ID</a:t>
            </a:r>
            <a:endParaRPr lang="en-US" sz="3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Clr>
                <a:schemeClr val="accent3"/>
              </a:buClr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Use the </a:t>
            </a:r>
            <a:r>
              <a:rPr lang="en-US" sz="3600" dirty="0" err="1">
                <a:solidFill>
                  <a:schemeClr val="accent1">
                    <a:lumMod val="50000"/>
                  </a:schemeClr>
                </a:solidFill>
              </a:rPr>
              <a:t>LookUp</a:t>
            </a: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Feature</a:t>
            </a:r>
          </a:p>
          <a:p>
            <a:pPr lvl="2">
              <a:buClr>
                <a:schemeClr val="accent3"/>
              </a:buClr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</a:rPr>
              <a:t>Allows search for all valid values </a:t>
            </a:r>
            <a:endParaRPr lang="en-US" sz="3300" dirty="0">
              <a:solidFill>
                <a:schemeClr val="accent1">
                  <a:lumMod val="50000"/>
                </a:schemeClr>
              </a:solidFill>
            </a:endParaRPr>
          </a:p>
          <a:p>
            <a:pPr lvl="1">
              <a:buClr>
                <a:schemeClr val="accent3"/>
              </a:buClr>
            </a:pPr>
            <a:r>
              <a:rPr lang="en-US" sz="3600" dirty="0">
                <a:solidFill>
                  <a:schemeClr val="accent1">
                    <a:lumMod val="50000"/>
                  </a:schemeClr>
                </a:solidFill>
              </a:rPr>
              <a:t>Create/Find a Run Control </a:t>
            </a: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</a:rPr>
              <a:t>ID</a:t>
            </a:r>
          </a:p>
          <a:p>
            <a:pPr lvl="2">
              <a:buClr>
                <a:schemeClr val="accent3"/>
              </a:buClr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</a:rPr>
              <a:t>For running batch processes</a:t>
            </a:r>
            <a:endParaRPr lang="en-US" sz="33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37477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b="1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en-US" sz="72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B68ECB1-8B8A-4839-A509-F703159C2306}" type="slidenum">
              <a:rPr lang="en-US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838200"/>
            <a:ext cx="8305800" cy="762000"/>
          </a:xfrm>
        </p:spPr>
        <p:txBody>
          <a:bodyPr/>
          <a:lstStyle/>
          <a:p>
            <a:pPr>
              <a:defRPr/>
            </a:pP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en-US" sz="5400" b="1" dirty="0" smtClean="0">
                <a:solidFill>
                  <a:schemeClr val="accent1">
                    <a:lumMod val="50000"/>
                  </a:schemeClr>
                </a:solidFill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838200"/>
            <a:ext cx="7924800" cy="4495800"/>
          </a:xfrm>
        </p:spPr>
        <p:txBody>
          <a:bodyPr/>
          <a:lstStyle/>
          <a:p>
            <a:pPr algn="ctr">
              <a:buFont typeface="Wingdings 2" pitchFamily="18" charset="2"/>
              <a:buNone/>
              <a:defRPr/>
            </a:pP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 2" pitchFamily="18" charset="2"/>
              <a:buNone/>
              <a:defRPr/>
            </a:pP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ctr">
              <a:buFont typeface="Wingdings 2" pitchFamily="18" charset="2"/>
              <a:buNone/>
              <a:defRPr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Demonstrations</a:t>
            </a:r>
          </a:p>
          <a:p>
            <a:pPr algn="ctr">
              <a:buFont typeface="Wingdings 2" pitchFamily="18" charset="2"/>
              <a:buNone/>
              <a:defRPr/>
            </a:pPr>
            <a:r>
              <a:rPr lang="en-US" sz="4000" b="1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Let’s Begin….</a:t>
            </a:r>
          </a:p>
          <a:p>
            <a:pPr algn="ctr">
              <a:buFont typeface="Wingdings 2" pitchFamily="18" charset="2"/>
              <a:buNone/>
              <a:defRPr/>
            </a:pPr>
            <a:endParaRPr lang="en-US" sz="4000" b="1" dirty="0" smtClean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CBC3EF-C673-438E-8791-5D1E87BCA3D6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dirty="0" smtClean="0"/>
              <a:t>Wanda Dooley</a:t>
            </a:r>
          </a:p>
          <a:p>
            <a:pPr marL="0" indent="0" algn="ctr">
              <a:buNone/>
            </a:pPr>
            <a:r>
              <a:rPr lang="en-US" dirty="0" smtClean="0"/>
              <a:t>PeopleSoft Trainer – Shreveport</a:t>
            </a:r>
          </a:p>
          <a:p>
            <a:pPr marL="0" indent="0" algn="ctr">
              <a:buNone/>
            </a:pPr>
            <a:r>
              <a:rPr lang="en-US" dirty="0" smtClean="0">
                <a:hlinkClick r:id="rId2"/>
              </a:rPr>
              <a:t>wdool1@lsuhsc.edu</a:t>
            </a:r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(318) 675-7774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872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eProcurement?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err="1" smtClean="0">
                <a:solidFill>
                  <a:schemeClr val="accent1">
                    <a:lumMod val="50000"/>
                  </a:schemeClr>
                </a:solidFill>
              </a:rPr>
              <a:t>ePro</a:t>
            </a:r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is a PeopleSoft product (module) that enables the university to capitalize on vendor connectivity, promote contractual pricing and streamlined ordering of goods. It provides a more user-friendly web requisition experience for those "connected vendors". By utilizing the module, the campus teams will be promoting efficiencies and saving time and money. The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ePro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module works in conjunction with the purchasing module to source the requisitions to purchase orders and dispatch them to the vendors.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66026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>
                <a:solidFill>
                  <a:schemeClr val="accent1">
                    <a:lumMod val="50000"/>
                  </a:schemeClr>
                </a:solidFill>
              </a:rPr>
              <a:t>When 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the vendor is a "connected vendor", the order is placed by the system. This facilitates quicker processing and delivery by the vendor. The goal is to continue to add vendors to the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punchout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connection as the purchasing team negotiates contract pricing or is able to take advantage of state contract pricing. Additionally, the </a:t>
            </a:r>
            <a:r>
              <a:rPr lang="en-US" sz="2800" dirty="0" err="1">
                <a:solidFill>
                  <a:schemeClr val="accent1">
                    <a:lumMod val="50000"/>
                  </a:schemeClr>
                </a:solidFill>
              </a:rPr>
              <a:t>ePro</a:t>
            </a:r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 module includes a more evolved history tracking on the requisitions and purchase orders created. </a:t>
            </a:r>
            <a:endParaRPr lang="en-US" sz="4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186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Signing in to Citrix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When signing in to Citrix, you will need to use your Citrix user ID (the </a:t>
            </a:r>
            <a:r>
              <a:rPr lang="en-US" smtClean="0"/>
              <a:t>same user ID </a:t>
            </a:r>
            <a:r>
              <a:rPr lang="en-US" dirty="0" smtClean="0"/>
              <a:t>and password is used to sign into PeopleSoft), which is your LSUMC-MASTER user ID:</a:t>
            </a:r>
          </a:p>
          <a:p>
            <a:pPr lvl="1"/>
            <a:r>
              <a:rPr lang="en-US" dirty="0" smtClean="0"/>
              <a:t>Which is the first letter of your first name and the first portion of your last name; there may be digit(s) at the end.</a:t>
            </a:r>
          </a:p>
          <a:p>
            <a:pPr lvl="2"/>
            <a:r>
              <a:rPr lang="en-US" dirty="0" smtClean="0"/>
              <a:t>For ex.: WDOOL1	– Wanda Dooley</a:t>
            </a:r>
          </a:p>
          <a:p>
            <a:pPr marL="1737360" lvl="6" indent="0">
              <a:buNone/>
            </a:pPr>
            <a:r>
              <a:rPr lang="en-US" dirty="0"/>
              <a:t> </a:t>
            </a:r>
            <a:r>
              <a:rPr lang="en-US" dirty="0" smtClean="0"/>
              <a:t> </a:t>
            </a:r>
            <a:r>
              <a:rPr lang="en-US" sz="2100" dirty="0" smtClean="0"/>
              <a:t>TWIL11		- Talesia Williams</a:t>
            </a:r>
          </a:p>
          <a:p>
            <a:pPr marL="1737360" lvl="6" indent="0">
              <a:buNone/>
            </a:pPr>
            <a:r>
              <a:rPr lang="en-US" sz="2100" dirty="0" smtClean="0"/>
              <a:t>	KOCONN	- Karen O’Connor</a:t>
            </a:r>
            <a:endParaRPr lang="en-US" sz="21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26693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457200" y="304801"/>
            <a:ext cx="8229600" cy="1618094"/>
          </a:xfrm>
        </p:spPr>
        <p:txBody>
          <a:bodyPr/>
          <a:lstStyle/>
          <a:p>
            <a:pPr eaLnBrk="1" hangingPunct="1"/>
            <a:r>
              <a:rPr lang="en-US" sz="4800" b="1" dirty="0" smtClean="0"/>
              <a:t>Steps for Managing eProcurement Requisitions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>
          <a:xfrm>
            <a:off x="394855" y="1922895"/>
            <a:ext cx="7924800" cy="4419600"/>
          </a:xfrm>
        </p:spPr>
        <p:txBody>
          <a:bodyPr>
            <a:noAutofit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6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Entering an eProcurement Requisition</a:t>
            </a: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Accounting Tags – will automatically fill in your </a:t>
            </a:r>
            <a:r>
              <a:rPr lang="en-US" sz="3400" dirty="0" err="1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chartfield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  <a:latin typeface="+mj-lt"/>
              </a:rPr>
              <a:t> values on the distribution line. This will greatly help to reduce keystroke errors</a:t>
            </a:r>
          </a:p>
          <a:p>
            <a:pPr marL="274320" lvl="1" indent="-274320" algn="ctr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dirty="0" smtClean="0"/>
          </a:p>
          <a:p>
            <a:pPr marL="274320" lvl="1" indent="-274320" algn="ctr" eaLnBrk="1" fontAlgn="auto" hangingPunct="1">
              <a:spcAft>
                <a:spcPts val="0"/>
              </a:spcAft>
              <a:buClr>
                <a:schemeClr val="accent3"/>
              </a:buClr>
              <a:buSzPct val="95000"/>
              <a:buFont typeface="Wingdings 2"/>
              <a:buChar char=""/>
              <a:defRPr/>
            </a:pPr>
            <a:endParaRPr lang="en-US" dirty="0" smtClean="0"/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36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  <a:p>
            <a:pPr marL="274320" indent="-274320" algn="ctr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endParaRPr lang="en-US" sz="4800" dirty="0" smtClean="0">
              <a:solidFill>
                <a:schemeClr val="accent1">
                  <a:lumMod val="50000"/>
                </a:schemeClr>
              </a:solidFill>
              <a:latin typeface="+mj-lt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E96BBFF-7193-4436-B1A1-E5730CA7DDFB}" type="slidenum">
              <a:rPr lang="en-US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  <p:transition advClick="0" advTm="0">
    <p:plus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Create a </a:t>
            </a:r>
            <a:r>
              <a:rPr lang="en-US" sz="3400" dirty="0" err="1">
                <a:solidFill>
                  <a:schemeClr val="accent1">
                    <a:lumMod val="50000"/>
                  </a:schemeClr>
                </a:solidFill>
              </a:rPr>
              <a:t>Punchout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Basically, this is an electronic method of purchasing with certain suppliers by what is called a Web </a:t>
            </a:r>
            <a:r>
              <a:rPr lang="en-US" sz="3100" dirty="0" err="1" smtClean="0">
                <a:solidFill>
                  <a:schemeClr val="accent1">
                    <a:lumMod val="50000"/>
                  </a:schemeClr>
                </a:solidFill>
              </a:rPr>
              <a:t>Punchout</a:t>
            </a: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 that takes you to the supplier’s website or catalog.</a:t>
            </a: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Create a Special Request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  <a:endParaRPr lang="en-US" dirty="0" smtClean="0"/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All other requisitions may be created through this type.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3462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Split </a:t>
            </a: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a Distribution on a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The allocation for a requisition can be split to distribute to different departments.</a:t>
            </a: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Find/Edit a Save for Later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A user can save a requisition and come back to it later for additional work, if needed.</a:t>
            </a: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33156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Add Comments and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Attachments</a:t>
            </a:r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100" dirty="0" smtClean="0">
                <a:solidFill>
                  <a:schemeClr val="accent1">
                    <a:lumMod val="50000"/>
                  </a:schemeClr>
                </a:solidFill>
              </a:rPr>
              <a:t>These can be added to the requisition to add more definition to the requisition.</a:t>
            </a:r>
            <a:endParaRPr lang="en-US" sz="3100" dirty="0">
              <a:solidFill>
                <a:schemeClr val="accent1">
                  <a:lumMod val="50000"/>
                </a:schemeClr>
              </a:solidFill>
            </a:endParaRPr>
          </a:p>
          <a:p>
            <a:pPr marL="641033" lvl="1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400" dirty="0">
                <a:solidFill>
                  <a:schemeClr val="accent1">
                    <a:lumMod val="50000"/>
                  </a:schemeClr>
                </a:solidFill>
              </a:rPr>
              <a:t>Copy a </a:t>
            </a:r>
            <a:r>
              <a:rPr lang="en-US" sz="3400" dirty="0" smtClean="0">
                <a:solidFill>
                  <a:schemeClr val="accent1">
                    <a:lumMod val="50000"/>
                  </a:schemeClr>
                </a:solidFill>
              </a:rPr>
              <a:t>Requisition</a:t>
            </a:r>
          </a:p>
          <a:p>
            <a:pPr marL="915670" lvl="2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r>
              <a:rPr lang="en-US" sz="3300" dirty="0" smtClean="0">
                <a:solidFill>
                  <a:schemeClr val="accent1">
                    <a:lumMod val="50000"/>
                  </a:schemeClr>
                </a:solidFill>
              </a:rPr>
              <a:t>You can copy your own requisition or others.</a:t>
            </a:r>
            <a:endParaRPr lang="en-US" sz="33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8807C21F-AEE6-454B-9A32-15C12F2D0BB4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6642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ppt/theme/themeOverride2.xml><?xml version="1.0" encoding="utf-8"?>
<a:themeOverride xmlns:a="http://schemas.openxmlformats.org/drawingml/2006/main">
  <a:clrScheme name="Flow">
    <a:dk1>
      <a:sysClr val="windowText" lastClr="000000"/>
    </a:dk1>
    <a:lt1>
      <a:sysClr val="window" lastClr="FFFFFF"/>
    </a:lt1>
    <a:dk2>
      <a:srgbClr val="04617B"/>
    </a:dk2>
    <a:lt2>
      <a:srgbClr val="DBF5F9"/>
    </a:lt2>
    <a:accent1>
      <a:srgbClr val="0F6FC6"/>
    </a:accent1>
    <a:accent2>
      <a:srgbClr val="009DD9"/>
    </a:accent2>
    <a:accent3>
      <a:srgbClr val="0BD0D9"/>
    </a:accent3>
    <a:accent4>
      <a:srgbClr val="10CF9B"/>
    </a:accent4>
    <a:accent5>
      <a:srgbClr val="7CCA62"/>
    </a:accent5>
    <a:accent6>
      <a:srgbClr val="A5C249"/>
    </a:accent6>
    <a:hlink>
      <a:srgbClr val="E2D700"/>
    </a:hlink>
    <a:folHlink>
      <a:srgbClr val="85DFD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1231</TotalTime>
  <Words>609</Words>
  <Application>Microsoft Office PowerPoint</Application>
  <PresentationFormat>On-screen Show (4:3)</PresentationFormat>
  <Paragraphs>82</Paragraphs>
  <Slides>15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AvantGarde Md BT</vt:lpstr>
      <vt:lpstr>Calibri</vt:lpstr>
      <vt:lpstr>Constantia</vt:lpstr>
      <vt:lpstr>Verdana</vt:lpstr>
      <vt:lpstr>Wingdings 2</vt:lpstr>
      <vt:lpstr>Flow</vt:lpstr>
      <vt:lpstr>Managing eProcurement Requisitions</vt:lpstr>
      <vt:lpstr>PowerPoint Presentation</vt:lpstr>
      <vt:lpstr>Why eProcurement? </vt:lpstr>
      <vt:lpstr>PowerPoint Presentation</vt:lpstr>
      <vt:lpstr>Signing in to Citrix</vt:lpstr>
      <vt:lpstr>Steps for Managing eProcurement Requisitions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 </vt:lpstr>
      <vt:lpstr> 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Keeper Training</dc:title>
  <dc:creator>CRG</dc:creator>
  <cp:lastModifiedBy>Wanda Dooley</cp:lastModifiedBy>
  <cp:revision>129</cp:revision>
  <dcterms:created xsi:type="dcterms:W3CDTF">2008-07-13T21:28:15Z</dcterms:created>
  <dcterms:modified xsi:type="dcterms:W3CDTF">2022-01-05T14:23:08Z</dcterms:modified>
</cp:coreProperties>
</file>