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57" r:id="rId4"/>
    <p:sldId id="260" r:id="rId5"/>
    <p:sldId id="262" r:id="rId6"/>
    <p:sldId id="264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10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SHV-SponsorProject@lsuhs.edu" TargetMode="External"/><Relationship Id="rId2" Type="http://schemas.openxmlformats.org/officeDocument/2006/relationships/hyperlink" Target="mailto:noacct_SPA_TaE@lsuhsc.ed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Grants@lsuhs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Automated Time &amp; Effort Certification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FY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457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1028699"/>
            <a:ext cx="8610600" cy="1012373"/>
          </a:xfrm>
        </p:spPr>
        <p:txBody>
          <a:bodyPr/>
          <a:lstStyle/>
          <a:p>
            <a:r>
              <a:rPr lang="en-US" dirty="0" smtClean="0"/>
              <a:t>T&amp;E Certification Modules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41072"/>
            <a:ext cx="10820400" cy="4196442"/>
          </a:xfrm>
        </p:spPr>
        <p:txBody>
          <a:bodyPr>
            <a:normAutofit/>
          </a:bodyPr>
          <a:lstStyle/>
          <a:p>
            <a:pPr>
              <a:buClr>
                <a:schemeClr val="accent1"/>
              </a:buClr>
            </a:pPr>
            <a:r>
              <a:rPr lang="en-US" dirty="0" smtClean="0"/>
              <a:t>Generate, Approve, and Update T&amp;E Certification Forms</a:t>
            </a:r>
          </a:p>
          <a:p>
            <a:pPr lvl="1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Business Manager (BM) – T&amp;E Introduction and Navigation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BM – Generate a T&amp;E Certification Form</a:t>
            </a:r>
          </a:p>
          <a:p>
            <a:pPr lvl="1">
              <a:buClr>
                <a:schemeClr val="accent3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BM/Supervisor/Faculty – Approve a T&amp;E Certification Form</a:t>
            </a:r>
          </a:p>
          <a:p>
            <a:pPr lvl="1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BM – Generate a T&amp;E Cost Sharing Certification Form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BM – Generate a T&amp;E Recertification Form</a:t>
            </a:r>
          </a:p>
          <a:p>
            <a:pPr lvl="1">
              <a:buClr>
                <a:schemeClr val="accent3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BM – Update a Pending T&amp;E Certification Form</a:t>
            </a:r>
          </a:p>
          <a:p>
            <a:pPr>
              <a:buClr>
                <a:schemeClr val="accent1"/>
              </a:buClr>
            </a:pPr>
            <a:r>
              <a:rPr lang="en-US" dirty="0" smtClean="0"/>
              <a:t>Queries</a:t>
            </a:r>
          </a:p>
          <a:p>
            <a:pPr lvl="1">
              <a:buClr>
                <a:schemeClr val="accent1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Employee Certification</a:t>
            </a:r>
          </a:p>
          <a:p>
            <a:pPr lvl="1">
              <a:buClr>
                <a:schemeClr val="accent2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Pending Certification</a:t>
            </a:r>
          </a:p>
          <a:p>
            <a:pPr lvl="1">
              <a:buClr>
                <a:schemeClr val="accent3"/>
              </a:buClr>
              <a:buFont typeface="Wingdings" panose="05000000000000000000" pitchFamily="2" charset="2"/>
              <a:buChar char="ü"/>
            </a:pPr>
            <a:r>
              <a:rPr lang="en-US" dirty="0" smtClean="0"/>
              <a:t>Pending BM Generate</a:t>
            </a:r>
          </a:p>
          <a:p>
            <a:pPr marL="0" indent="0">
              <a:buClr>
                <a:schemeClr val="accent3"/>
              </a:buCl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942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Time and Effort Certification?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Clr>
                <a:schemeClr val="accent1"/>
              </a:buClr>
            </a:pPr>
            <a:r>
              <a:rPr lang="en-US" sz="2400" dirty="0" smtClean="0"/>
              <a:t>A reporting system that applies to employees whose </a:t>
            </a:r>
            <a:r>
              <a:rPr lang="en-US" sz="2400" i="1" dirty="0"/>
              <a:t>t</a:t>
            </a:r>
            <a:r>
              <a:rPr lang="en-US" sz="2400" i="1" dirty="0" smtClean="0"/>
              <a:t>ime or effort is charged in whole or in part to U.S. government funds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 smtClean="0"/>
          </a:p>
          <a:p>
            <a:pPr>
              <a:buClr>
                <a:schemeClr val="accent2"/>
              </a:buClr>
            </a:pPr>
            <a:r>
              <a:rPr lang="en-US" sz="2400" dirty="0" smtClean="0"/>
              <a:t>Time and Effort (T&amp;E) </a:t>
            </a:r>
            <a:r>
              <a:rPr lang="en-US" sz="2400" dirty="0"/>
              <a:t>provides </a:t>
            </a:r>
            <a:r>
              <a:rPr lang="en-US" sz="2400" b="1" dirty="0"/>
              <a:t>a </a:t>
            </a:r>
            <a:r>
              <a:rPr lang="en-US" sz="2400" b="1" i="1" dirty="0"/>
              <a:t>basis for distributing salary changes </a:t>
            </a:r>
            <a:r>
              <a:rPr lang="en-US" sz="2400" dirty="0"/>
              <a:t>among direct activities and between direct and indirect activities. </a:t>
            </a:r>
            <a:endParaRPr lang="en-US" sz="2400" dirty="0" smtClean="0"/>
          </a:p>
          <a:p>
            <a:endParaRPr lang="en-US" sz="2400" dirty="0"/>
          </a:p>
          <a:p>
            <a:pPr>
              <a:buClr>
                <a:schemeClr val="accent3"/>
              </a:buClr>
            </a:pPr>
            <a:r>
              <a:rPr lang="en-US" sz="2400" dirty="0" smtClean="0"/>
              <a:t>Examples of T&amp;E Certification activities:</a:t>
            </a:r>
          </a:p>
          <a:p>
            <a:pPr lvl="1"/>
            <a:r>
              <a:rPr lang="en-US" sz="2400" dirty="0" smtClean="0"/>
              <a:t>Sponsored Research</a:t>
            </a:r>
          </a:p>
          <a:p>
            <a:pPr lvl="1"/>
            <a:r>
              <a:rPr lang="en-US" sz="2400" dirty="0" smtClean="0"/>
              <a:t>Instruction</a:t>
            </a:r>
          </a:p>
          <a:p>
            <a:pPr lvl="1"/>
            <a:r>
              <a:rPr lang="en-US" sz="2400" dirty="0" smtClean="0"/>
              <a:t>Clinical activity</a:t>
            </a:r>
          </a:p>
          <a:p>
            <a:pPr lvl="1"/>
            <a:endParaRPr lang="en-US" sz="22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39598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T&amp;E Certification </a:t>
            </a:r>
            <a:r>
              <a:rPr lang="en-US" dirty="0" smtClean="0"/>
              <a:t>Process </a:t>
            </a:r>
            <a:r>
              <a:rPr lang="en-US" sz="2000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37014"/>
            <a:ext cx="10820400" cy="3981671"/>
          </a:xfrm>
        </p:spPr>
        <p:txBody>
          <a:bodyPr>
            <a:normAutofit/>
          </a:bodyPr>
          <a:lstStyle/>
          <a:p>
            <a:pPr>
              <a:buClr>
                <a:schemeClr val="accent1"/>
              </a:buClr>
            </a:pPr>
            <a:r>
              <a:rPr lang="en-US" sz="2400" dirty="0"/>
              <a:t>Business Managers (BMs) are responsible got </a:t>
            </a:r>
            <a:r>
              <a:rPr lang="en-US" sz="2400" b="1" i="1" dirty="0"/>
              <a:t>initiating</a:t>
            </a:r>
            <a:r>
              <a:rPr lang="en-US" sz="2400" dirty="0"/>
              <a:t> the T&amp;E Certification </a:t>
            </a:r>
            <a:r>
              <a:rPr lang="en-US" sz="2400" dirty="0" smtClean="0"/>
              <a:t>process and must:</a:t>
            </a:r>
          </a:p>
          <a:p>
            <a:pPr lvl="1"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sz="2200" dirty="0"/>
              <a:t>U</a:t>
            </a:r>
            <a:r>
              <a:rPr lang="en-US" sz="2200" dirty="0" smtClean="0"/>
              <a:t>nderstand </a:t>
            </a:r>
            <a:r>
              <a:rPr lang="en-US" sz="2200" dirty="0"/>
              <a:t>the proper method of completing Time and Effort Certification </a:t>
            </a:r>
            <a:r>
              <a:rPr lang="en-US" sz="2200" dirty="0" smtClean="0"/>
              <a:t>Forms;</a:t>
            </a:r>
          </a:p>
          <a:p>
            <a:pPr lvl="1">
              <a:buClr>
                <a:schemeClr val="accent1">
                  <a:lumMod val="60000"/>
                  <a:lumOff val="40000"/>
                </a:schemeClr>
              </a:buClr>
            </a:pPr>
            <a:endParaRPr lang="en-US" sz="2200" dirty="0"/>
          </a:p>
          <a:p>
            <a:pPr lvl="1"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sz="2200" dirty="0"/>
              <a:t>E</a:t>
            </a:r>
            <a:r>
              <a:rPr lang="en-US" sz="2200" dirty="0" smtClean="0"/>
              <a:t>nsure </a:t>
            </a:r>
            <a:r>
              <a:rPr lang="en-US" sz="2200" i="1" dirty="0"/>
              <a:t>reported</a:t>
            </a:r>
            <a:r>
              <a:rPr lang="en-US" sz="2200" dirty="0"/>
              <a:t> </a:t>
            </a:r>
            <a:r>
              <a:rPr lang="en-US" sz="2200" i="1" dirty="0"/>
              <a:t>effort</a:t>
            </a:r>
            <a:r>
              <a:rPr lang="en-US" sz="2200" dirty="0"/>
              <a:t> </a:t>
            </a:r>
            <a:r>
              <a:rPr lang="en-US" sz="2200" i="1" dirty="0"/>
              <a:t>percentages</a:t>
            </a:r>
            <a:r>
              <a:rPr lang="en-US" sz="2200" dirty="0"/>
              <a:t> </a:t>
            </a:r>
            <a:r>
              <a:rPr lang="en-US" sz="2200" i="1" dirty="0"/>
              <a:t>reasonably reflect actual effort</a:t>
            </a:r>
            <a:r>
              <a:rPr lang="en-US" sz="2200" dirty="0"/>
              <a:t> </a:t>
            </a:r>
            <a:r>
              <a:rPr lang="en-US" sz="2200" i="1" dirty="0"/>
              <a:t>expended</a:t>
            </a:r>
            <a:r>
              <a:rPr lang="en-US" sz="2200" dirty="0"/>
              <a:t> during the report </a:t>
            </a:r>
            <a:r>
              <a:rPr lang="en-US" sz="2200" dirty="0" smtClean="0"/>
              <a:t>period;</a:t>
            </a:r>
          </a:p>
          <a:p>
            <a:pPr marL="457200" lvl="1" indent="0">
              <a:buClr>
                <a:schemeClr val="accent1">
                  <a:lumMod val="60000"/>
                  <a:lumOff val="40000"/>
                </a:schemeClr>
              </a:buClr>
              <a:buNone/>
            </a:pPr>
            <a:endParaRPr lang="en-US" sz="2200" dirty="0"/>
          </a:p>
          <a:p>
            <a:pPr lvl="1">
              <a:buClr>
                <a:schemeClr val="accent1">
                  <a:lumMod val="60000"/>
                  <a:lumOff val="40000"/>
                </a:schemeClr>
              </a:buClr>
            </a:pPr>
            <a:r>
              <a:rPr lang="en-US" sz="2200" dirty="0" smtClean="0"/>
              <a:t>Understand </a:t>
            </a:r>
            <a:r>
              <a:rPr lang="en-US" sz="2200" dirty="0" smtClean="0"/>
              <a:t>the </a:t>
            </a:r>
            <a:r>
              <a:rPr lang="en-US" sz="2200" dirty="0"/>
              <a:t>Time and Effort Certification Form is </a:t>
            </a:r>
            <a:r>
              <a:rPr lang="en-US" sz="2200" i="1" dirty="0"/>
              <a:t>subject to independent audit and review</a:t>
            </a:r>
            <a:r>
              <a:rPr lang="en-US" sz="2200" dirty="0"/>
              <a:t> by the federal government, other sponsors, and LSUHSC</a:t>
            </a:r>
            <a:r>
              <a:rPr lang="en-US" sz="2200" dirty="0" smtClean="0"/>
              <a:t>.</a:t>
            </a:r>
          </a:p>
          <a:p>
            <a:pPr marL="457200" lvl="1" indent="0">
              <a:buClr>
                <a:schemeClr val="accent1">
                  <a:lumMod val="60000"/>
                  <a:lumOff val="40000"/>
                </a:schemeClr>
              </a:buClr>
              <a:buNone/>
            </a:pP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191212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68780"/>
            <a:ext cx="4114800" cy="1203960"/>
          </a:xfrm>
          <a:ln>
            <a:noFill/>
          </a:ln>
        </p:spPr>
        <p:txBody>
          <a:bodyPr>
            <a:normAutofit/>
          </a:bodyPr>
          <a:lstStyle/>
          <a:p>
            <a:r>
              <a:rPr lang="en-US" dirty="0" smtClean="0"/>
              <a:t>T&amp;E Certification Process</a:t>
            </a:r>
            <a:r>
              <a:rPr lang="en-US" sz="2000" dirty="0" smtClean="0"/>
              <a:t> (Continued)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ln w="12700">
            <a:noFill/>
          </a:ln>
        </p:spPr>
        <p:txBody>
          <a:bodyPr>
            <a:normAutofit/>
          </a:bodyPr>
          <a:lstStyle/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en-US" sz="2200" dirty="0" smtClean="0"/>
              <a:t>Forms must be completed </a:t>
            </a:r>
            <a:r>
              <a:rPr lang="en-US" sz="2200" dirty="0" smtClean="0"/>
              <a:t>within </a:t>
            </a:r>
            <a:r>
              <a:rPr lang="en-US" sz="2200" dirty="0" smtClean="0"/>
              <a:t>45 days of Run On Date</a:t>
            </a:r>
          </a:p>
          <a:p>
            <a:pPr marL="742950" lvl="1" indent="-285750">
              <a:buClr>
                <a:schemeClr val="accent2">
                  <a:lumMod val="60000"/>
                  <a:lumOff val="40000"/>
                </a:schemeClr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A</a:t>
            </a:r>
            <a:r>
              <a:rPr lang="en-US" sz="2000" dirty="0" smtClean="0"/>
              <a:t> </a:t>
            </a:r>
            <a:r>
              <a:rPr lang="en-US" sz="2000" dirty="0"/>
              <a:t>quarterly T&amp;E Certification with a </a:t>
            </a:r>
            <a:r>
              <a:rPr lang="en-US" sz="2000" i="1" dirty="0"/>
              <a:t>Run On date</a:t>
            </a:r>
            <a:r>
              <a:rPr lang="en-US" sz="2000" dirty="0"/>
              <a:t> of </a:t>
            </a:r>
            <a:r>
              <a:rPr lang="en-US" sz="2000" i="1" dirty="0"/>
              <a:t>April 15th</a:t>
            </a:r>
            <a:r>
              <a:rPr lang="en-US" sz="2000" dirty="0"/>
              <a:t>, </a:t>
            </a:r>
            <a:r>
              <a:rPr lang="en-US" sz="2000" dirty="0" smtClean="0"/>
              <a:t>must </a:t>
            </a:r>
            <a:r>
              <a:rPr lang="en-US" sz="2000" dirty="0"/>
              <a:t>be </a:t>
            </a:r>
            <a:r>
              <a:rPr lang="en-US" sz="2000" i="1" dirty="0"/>
              <a:t>completed 45 days</a:t>
            </a:r>
            <a:r>
              <a:rPr lang="en-US" sz="2000" dirty="0"/>
              <a:t> from April 15th or </a:t>
            </a:r>
            <a:r>
              <a:rPr lang="en-US" sz="2000" i="1" dirty="0"/>
              <a:t>May 29th</a:t>
            </a:r>
            <a:r>
              <a:rPr lang="en-US" sz="2000" dirty="0"/>
              <a:t>.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623560" y="1285731"/>
            <a:ext cx="5715000" cy="49329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2700"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</a:pPr>
            <a:r>
              <a:rPr lang="en-US" sz="2400" b="1" dirty="0">
                <a:latin typeface="Times New Roman" panose="02020603050405020304" pitchFamily="18" charset="0"/>
                <a:ea typeface="Calibri" panose="020F0502020204030204" pitchFamily="34" charset="0"/>
              </a:rPr>
              <a:t>Automated T&amp;E Certification Build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lnSpc>
                <a:spcPct val="107000"/>
              </a:lnSpc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Generate Periodic Time &amp; Effort Reports Per Employee for Certification</a:t>
            </a:r>
          </a:p>
          <a:p>
            <a:pPr algn="ctr">
              <a:lnSpc>
                <a:spcPct val="107000"/>
              </a:lnSpc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  </a:t>
            </a:r>
          </a:p>
          <a:p>
            <a:pPr algn="ctr">
              <a:lnSpc>
                <a:spcPct val="107000"/>
              </a:lnSpc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Scheduled Processing per Period:</a:t>
            </a:r>
          </a:p>
          <a:p>
            <a:pPr algn="ctr">
              <a:lnSpc>
                <a:spcPct val="107000"/>
              </a:lnSpc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</a:rPr>
              <a:t>Monthly – Semi-Annual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marR="0" lvl="0" indent="-34290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Jan 1 – June 30 : Run On (NO &amp; SH – Aug 1)</a:t>
            </a:r>
          </a:p>
          <a:p>
            <a:pPr marL="342900" marR="0" lvl="0" indent="-34290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July 1 – Dec 31 : Run On (NO &amp; SH – Feb 1) </a:t>
            </a:r>
          </a:p>
          <a:p>
            <a:pPr marL="4572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latin typeface="Times New Roman" panose="02020603050405020304" pitchFamily="18" charset="0"/>
                <a:ea typeface="Calibri" panose="020F0502020204030204" pitchFamily="34" charset="0"/>
              </a:rPr>
              <a:t>Bi-Weekly – Quarterly</a:t>
            </a:r>
            <a:endParaRPr lang="en-US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marR="0" lvl="0" indent="-34290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Jan 1 – Mar </a:t>
            </a:r>
            <a:r>
              <a:rPr lang="en-US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31 </a:t>
            </a: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: Run On (NO &amp; SH – Apr 15) </a:t>
            </a:r>
          </a:p>
          <a:p>
            <a:pPr marL="342900" marR="0" lvl="0" indent="-34290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Apr 1 – Jun 30 : Run On (NO &amp; SH – July 15) </a:t>
            </a:r>
          </a:p>
          <a:p>
            <a:pPr marL="342900" marR="0" lvl="0" indent="-34290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July 1 – Sept 30 : Run On (NO &amp; SH – Oct 15) </a:t>
            </a:r>
          </a:p>
          <a:p>
            <a:pPr marL="342900" marR="0" lvl="0" indent="-34290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arenR"/>
              <a:tabLst>
                <a:tab pos="857250" algn="l"/>
                <a:tab pos="1543050" algn="l"/>
                <a:tab pos="1828800" algn="l"/>
              </a:tabLs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Oct 1 – Dec 31 : Run On (NO &amp; SH - Jan 15)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27227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T&amp;E Certification Search Criteria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ln w="12700">
            <a:solidFill>
              <a:schemeClr val="accent1"/>
            </a:solidFill>
          </a:ln>
        </p:spPr>
        <p:txBody>
          <a:bodyPr/>
          <a:lstStyle/>
          <a:p>
            <a:r>
              <a:rPr lang="en-US" dirty="0" smtClean="0"/>
              <a:t>Company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15"/>
          </p:nvPr>
        </p:nvSpPr>
        <p:spPr>
          <a:ln w="12700">
            <a:solidFill>
              <a:schemeClr val="accent1"/>
            </a:solidFill>
          </a:ln>
        </p:spPr>
        <p:txBody>
          <a:bodyPr/>
          <a:lstStyle/>
          <a:p>
            <a:r>
              <a:rPr lang="en-US" sz="1800" dirty="0"/>
              <a:t>001 - LSUHSC - New Orleans</a:t>
            </a:r>
          </a:p>
          <a:p>
            <a:r>
              <a:rPr lang="en-US" sz="1800" dirty="0"/>
              <a:t>002 - LSUHSC - Shreveport</a:t>
            </a:r>
          </a:p>
          <a:p>
            <a:r>
              <a:rPr lang="en-US" sz="1800" dirty="0"/>
              <a:t>003 - LSUHSC - Hospitals</a:t>
            </a:r>
          </a:p>
          <a:p>
            <a:r>
              <a:rPr lang="en-US" sz="1800" dirty="0"/>
              <a:t>STR - PeopleSoft - Student Refunds</a:t>
            </a:r>
          </a:p>
          <a:p>
            <a:endParaRPr lang="en-US" dirty="0"/>
          </a:p>
          <a:p>
            <a:r>
              <a:rPr lang="en-US" sz="1800" b="1" i="1" dirty="0"/>
              <a:t>NOTE: Users may only access information based on their current row level security (Department and Funding).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ln w="12700">
            <a:solidFill>
              <a:schemeClr val="accent2"/>
            </a:solidFill>
          </a:ln>
        </p:spPr>
        <p:txBody>
          <a:bodyPr/>
          <a:lstStyle/>
          <a:p>
            <a:r>
              <a:rPr lang="en-US" dirty="0" smtClean="0"/>
              <a:t>Reporting Period ID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half" idx="16"/>
          </p:nvPr>
        </p:nvSpPr>
        <p:spPr>
          <a:ln w="12700">
            <a:solidFill>
              <a:schemeClr val="accent2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en-US" sz="1700" dirty="0" smtClean="0"/>
              <a:t>Reporting </a:t>
            </a:r>
            <a:r>
              <a:rPr lang="en-US" sz="1700" dirty="0"/>
              <a:t>Period ID </a:t>
            </a:r>
            <a:r>
              <a:rPr lang="en-US" sz="1700" dirty="0" smtClean="0"/>
              <a:t>represents </a:t>
            </a:r>
            <a:r>
              <a:rPr lang="en-US" sz="1700" dirty="0"/>
              <a:t>the reporting period. The naming scheme </a:t>
            </a:r>
            <a:r>
              <a:rPr lang="en-US" sz="1700" dirty="0" smtClean="0"/>
              <a:t>is</a:t>
            </a:r>
          </a:p>
          <a:p>
            <a:r>
              <a:rPr lang="en-US" sz="1700" dirty="0" smtClean="0"/>
              <a:t>&lt;</a:t>
            </a:r>
            <a:r>
              <a:rPr lang="en-US" sz="1700" dirty="0"/>
              <a:t>YY&gt;&lt;MM&gt;&lt;S/Q&gt; where:</a:t>
            </a:r>
          </a:p>
          <a:p>
            <a:r>
              <a:rPr lang="en-US" sz="1700" dirty="0"/>
              <a:t>YY - 2 digit year</a:t>
            </a:r>
          </a:p>
          <a:p>
            <a:r>
              <a:rPr lang="en-US" sz="1700" dirty="0"/>
              <a:t>MM - End of Month</a:t>
            </a:r>
          </a:p>
          <a:p>
            <a:r>
              <a:rPr lang="en-US" sz="1700" dirty="0"/>
              <a:t>S/Q - S = Semi-Annual and Q = </a:t>
            </a:r>
            <a:r>
              <a:rPr lang="en-US" sz="1700" dirty="0" smtClean="0"/>
              <a:t>Quarterly</a:t>
            </a:r>
          </a:p>
          <a:p>
            <a:endParaRPr lang="en-US" sz="1800" dirty="0"/>
          </a:p>
          <a:p>
            <a:r>
              <a:rPr lang="en-US" sz="1700" dirty="0"/>
              <a:t>For example, the Reporting Period ID 2312S designates 2023 as the year, December as the month and S as Semi-Annual.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ln w="12700">
            <a:solidFill>
              <a:schemeClr val="accent3"/>
            </a:solidFill>
          </a:ln>
        </p:spPr>
        <p:txBody>
          <a:bodyPr/>
          <a:lstStyle/>
          <a:p>
            <a:r>
              <a:rPr lang="en-US" dirty="0" smtClean="0"/>
              <a:t>Begin/End Date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half" idx="17"/>
          </p:nvPr>
        </p:nvSpPr>
        <p:spPr>
          <a:ln w="12700">
            <a:solidFill>
              <a:schemeClr val="accent3"/>
            </a:solidFill>
          </a:ln>
        </p:spPr>
        <p:txBody>
          <a:bodyPr>
            <a:normAutofit/>
          </a:bodyPr>
          <a:lstStyle/>
          <a:p>
            <a:r>
              <a:rPr lang="en-US" sz="1800" dirty="0"/>
              <a:t>The Begin Date and End Date are taken from the Automated T&amp;E Certification Build </a:t>
            </a:r>
            <a:r>
              <a:rPr lang="en-US" sz="1800" dirty="0" smtClean="0"/>
              <a:t>schedule. </a:t>
            </a:r>
            <a:r>
              <a:rPr lang="en-US" sz="1800" dirty="0"/>
              <a:t>For this example the </a:t>
            </a:r>
            <a:r>
              <a:rPr lang="en-US" sz="1800" i="1" dirty="0"/>
              <a:t>Begin Date </a:t>
            </a:r>
            <a:r>
              <a:rPr lang="en-US" sz="1800" dirty="0"/>
              <a:t>would be </a:t>
            </a:r>
            <a:r>
              <a:rPr lang="en-US" sz="1800" i="1" dirty="0"/>
              <a:t>July 1, 2023 </a:t>
            </a:r>
            <a:r>
              <a:rPr lang="en-US" sz="1800" dirty="0"/>
              <a:t>and the </a:t>
            </a:r>
            <a:r>
              <a:rPr lang="en-US" sz="1800" i="1" dirty="0"/>
              <a:t>End Date December 31, 2023</a:t>
            </a:r>
            <a:r>
              <a:rPr lang="en-US" sz="1800" i="1" dirty="0" smtClean="0"/>
              <a:t>.</a:t>
            </a:r>
          </a:p>
          <a:p>
            <a:endParaRPr lang="en-US" sz="1800" i="1" dirty="0"/>
          </a:p>
          <a:p>
            <a:pPr algn="ctr"/>
            <a:r>
              <a:rPr lang="en-US" sz="1800" b="1" i="1" dirty="0" smtClean="0"/>
              <a:t>-- OR –</a:t>
            </a:r>
          </a:p>
          <a:p>
            <a:r>
              <a:rPr lang="en-US" sz="1800" b="1" i="1" dirty="0" smtClean="0"/>
              <a:t>Click the Search button.</a:t>
            </a:r>
            <a:endParaRPr lang="en-US" sz="1800" b="1" i="1" dirty="0"/>
          </a:p>
        </p:txBody>
      </p:sp>
    </p:spTree>
    <p:extLst>
      <p:ext uri="{BB962C8B-B14F-4D97-AF65-F5344CB8AC3E}">
        <p14:creationId xmlns:p14="http://schemas.microsoft.com/office/powerpoint/2010/main" val="932408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470459"/>
            <a:ext cx="8610600" cy="1293028"/>
          </a:xfrm>
        </p:spPr>
        <p:txBody>
          <a:bodyPr/>
          <a:lstStyle/>
          <a:p>
            <a:r>
              <a:rPr lang="en-US" dirty="0" smtClean="0"/>
              <a:t>T&amp;E Certification QUERIES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83871"/>
            <a:ext cx="10820400" cy="4702629"/>
          </a:xfrm>
        </p:spPr>
        <p:txBody>
          <a:bodyPr>
            <a:normAutofit/>
          </a:bodyPr>
          <a:lstStyle/>
          <a:p>
            <a:pPr>
              <a:buClr>
                <a:schemeClr val="accent1"/>
              </a:buClr>
            </a:pPr>
            <a:r>
              <a:rPr lang="en-US" sz="2400" b="1" dirty="0" smtClean="0"/>
              <a:t>Employee Certifications</a:t>
            </a:r>
          </a:p>
          <a:p>
            <a:pPr lvl="1">
              <a:buClr>
                <a:schemeClr val="accent1">
                  <a:lumMod val="40000"/>
                  <a:lumOff val="60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2200" b="1" i="1" dirty="0" smtClean="0">
                <a:solidFill>
                  <a:srgbClr val="0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T&amp;E Employee Certification </a:t>
            </a:r>
            <a:r>
              <a:rPr lang="en-US" sz="2200" dirty="0" smtClean="0"/>
              <a:t>query</a:t>
            </a:r>
          </a:p>
          <a:p>
            <a:pPr lvl="2">
              <a:buClr>
                <a:schemeClr val="accent1">
                  <a:lumMod val="40000"/>
                  <a:lumOff val="6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000" dirty="0" smtClean="0"/>
              <a:t>All Search fields are optional</a:t>
            </a:r>
          </a:p>
          <a:p>
            <a:pPr lvl="3">
              <a:buClr>
                <a:schemeClr val="accent1">
                  <a:lumMod val="40000"/>
                  <a:lumOff val="6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800" dirty="0" smtClean="0"/>
              <a:t>Will retrieve every Form Status type to which the user has access</a:t>
            </a:r>
          </a:p>
          <a:p>
            <a:pPr lvl="3">
              <a:buClr>
                <a:schemeClr val="accent1">
                  <a:lumMod val="40000"/>
                  <a:lumOff val="60000"/>
                </a:schemeClr>
              </a:buClr>
              <a:buFont typeface="Wingdings" panose="05000000000000000000" pitchFamily="2" charset="2"/>
              <a:buChar char="Ø"/>
            </a:pPr>
            <a:r>
              <a:rPr lang="en-US" sz="1800" dirty="0" smtClean="0"/>
              <a:t>Active links are contained on the </a:t>
            </a:r>
            <a:r>
              <a:rPr lang="en-US" sz="1800" dirty="0" err="1" smtClean="0"/>
              <a:t>eForm</a:t>
            </a:r>
            <a:r>
              <a:rPr lang="en-US" sz="1800" dirty="0" smtClean="0"/>
              <a:t> that allows the user to perform various inquiries or approvals in specific circumstances</a:t>
            </a:r>
          </a:p>
          <a:p>
            <a:pPr>
              <a:buClr>
                <a:schemeClr val="accent2"/>
              </a:buClr>
            </a:pPr>
            <a:r>
              <a:rPr lang="en-US" sz="2400" b="1" dirty="0" smtClean="0"/>
              <a:t>Pending Certifications</a:t>
            </a:r>
          </a:p>
          <a:p>
            <a:pPr lvl="1">
              <a:buClr>
                <a:schemeClr val="accent2">
                  <a:lumMod val="40000"/>
                  <a:lumOff val="60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2200" b="1" i="1" dirty="0">
                <a:solidFill>
                  <a:srgbClr val="0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&amp; E Pending </a:t>
            </a:r>
            <a:r>
              <a:rPr lang="en-US" sz="2200" b="1" i="1" dirty="0" smtClean="0">
                <a:solidFill>
                  <a:srgbClr val="0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Certifications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</a:p>
          <a:p>
            <a:pPr lvl="2">
              <a:buClr>
                <a:schemeClr val="accent2">
                  <a:lumMod val="40000"/>
                  <a:lumOff val="6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Pending T &amp; E Certifications will be listed. </a:t>
            </a:r>
            <a:r>
              <a:rPr lang="en-US" sz="200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additional prompt filters are needed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Clr>
                <a:schemeClr val="accent3"/>
              </a:buClr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Pending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BusMgr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Generate</a:t>
            </a:r>
          </a:p>
          <a:p>
            <a:pPr lvl="1">
              <a:buClr>
                <a:schemeClr val="accent3">
                  <a:lumMod val="40000"/>
                  <a:lumOff val="60000"/>
                </a:schemeClr>
              </a:buClr>
              <a:buFont typeface="Wingdings" panose="05000000000000000000" pitchFamily="2" charset="2"/>
              <a:buChar char="ü"/>
            </a:pPr>
            <a:r>
              <a:rPr lang="en-US" sz="2200" b="1" i="1" dirty="0">
                <a:solidFill>
                  <a:srgbClr val="0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&amp; E Pending </a:t>
            </a:r>
            <a:r>
              <a:rPr lang="en-US" sz="2200" b="1" i="1" dirty="0" err="1">
                <a:solidFill>
                  <a:srgbClr val="0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BusMgr</a:t>
            </a:r>
            <a:r>
              <a:rPr lang="en-US" sz="2200" b="1" i="1" dirty="0">
                <a:solidFill>
                  <a:srgbClr val="0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b="1" i="1" dirty="0" smtClean="0">
                <a:solidFill>
                  <a:srgbClr val="00008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Generate 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query</a:t>
            </a:r>
          </a:p>
          <a:p>
            <a:pPr lvl="2">
              <a:buClr>
                <a:schemeClr val="accent3">
                  <a:lumMod val="40000"/>
                  <a:lumOff val="60000"/>
                </a:schemeClr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Pending Certifications requiring Business Managers to generate will be listed. </a:t>
            </a:r>
            <a:r>
              <a:rPr lang="en-US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 additional prompt filters are needed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accent3"/>
              </a:buClr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sz="2400" dirty="0" smtClean="0"/>
          </a:p>
          <a:p>
            <a:pPr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555814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to Contact with 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buClr>
                <a:schemeClr val="accent1"/>
              </a:buClr>
            </a:pPr>
            <a:r>
              <a:rPr lang="en-US" sz="2400" b="1" dirty="0" smtClean="0"/>
              <a:t>New </a:t>
            </a:r>
            <a:r>
              <a:rPr lang="en-US" sz="2400" b="1" dirty="0" smtClean="0"/>
              <a:t>Orleans</a:t>
            </a:r>
          </a:p>
          <a:p>
            <a:pPr lvl="1">
              <a:lnSpc>
                <a:spcPct val="150000"/>
              </a:lnSpc>
              <a:buClr>
                <a:schemeClr val="accent1"/>
              </a:buClr>
            </a:pPr>
            <a:r>
              <a:rPr lang="en-US" u="sng" dirty="0" smtClean="0">
                <a:hlinkClick r:id="rId2"/>
              </a:rPr>
              <a:t>noacct_SPA_TaE@lsuhsc.edu</a:t>
            </a:r>
            <a:endParaRPr lang="en-US" u="sng" dirty="0" smtClean="0"/>
          </a:p>
          <a:p>
            <a:pPr marL="457200" lvl="1" indent="0">
              <a:buClr>
                <a:schemeClr val="accent1"/>
              </a:buClr>
              <a:buNone/>
            </a:pPr>
            <a:endParaRPr lang="en-US" sz="2400" dirty="0" smtClean="0"/>
          </a:p>
          <a:p>
            <a:pPr>
              <a:lnSpc>
                <a:spcPct val="150000"/>
              </a:lnSpc>
              <a:buClr>
                <a:schemeClr val="accent2"/>
              </a:buClr>
            </a:pPr>
            <a:r>
              <a:rPr lang="en-US" sz="2400" b="1" dirty="0" smtClean="0"/>
              <a:t>Shreveport</a:t>
            </a:r>
          </a:p>
          <a:p>
            <a:pPr lvl="1">
              <a:lnSpc>
                <a:spcPct val="150000"/>
              </a:lnSpc>
              <a:buClr>
                <a:schemeClr val="accent2"/>
              </a:buClr>
            </a:pPr>
            <a:r>
              <a:rPr lang="en-US" sz="2200" dirty="0" smtClean="0"/>
              <a:t>Office of Sponsored Projects - </a:t>
            </a:r>
            <a:r>
              <a:rPr lang="en-US" u="sng" dirty="0" smtClean="0">
                <a:hlinkClick r:id="rId3"/>
              </a:rPr>
              <a:t>SHV-SponsorProject@lsuhs.edu</a:t>
            </a:r>
            <a:endParaRPr lang="en-US" u="sng" dirty="0" smtClean="0"/>
          </a:p>
          <a:p>
            <a:pPr lvl="1">
              <a:lnSpc>
                <a:spcPct val="150000"/>
              </a:lnSpc>
              <a:buClr>
                <a:schemeClr val="accent2"/>
              </a:buClr>
            </a:pPr>
            <a:r>
              <a:rPr lang="en-US" sz="2200" dirty="0" smtClean="0"/>
              <a:t>Grants Accounting - </a:t>
            </a:r>
            <a:r>
              <a:rPr lang="en-US" u="sng" dirty="0">
                <a:hlinkClick r:id="rId4"/>
              </a:rPr>
              <a:t>Grants@lsuhs.edu</a:t>
            </a: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2755183966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2089</TotalTime>
  <Words>664</Words>
  <Application>Microsoft Office PowerPoint</Application>
  <PresentationFormat>Widescreen</PresentationFormat>
  <Paragraphs>90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Times New Roman</vt:lpstr>
      <vt:lpstr>Wingdings</vt:lpstr>
      <vt:lpstr>Vapor Trail</vt:lpstr>
      <vt:lpstr>Automated Time &amp; Effort Certification</vt:lpstr>
      <vt:lpstr>T&amp;E Certification Modules</vt:lpstr>
      <vt:lpstr>What is Time and Effort Certification?</vt:lpstr>
      <vt:lpstr>The T&amp;E Certification Process (continued)</vt:lpstr>
      <vt:lpstr>T&amp;E Certification Process (Continued)</vt:lpstr>
      <vt:lpstr>T&amp;E Certification Search Criteria</vt:lpstr>
      <vt:lpstr>T&amp;E Certification QUERIES</vt:lpstr>
      <vt:lpstr>Who to Contact with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Automated Time &amp; Effort Certification</dc:title>
  <dc:creator>O'Connor, Karen B.</dc:creator>
  <cp:lastModifiedBy>O'Connor, Karen B.</cp:lastModifiedBy>
  <cp:revision>58</cp:revision>
  <dcterms:created xsi:type="dcterms:W3CDTF">2024-09-17T15:39:20Z</dcterms:created>
  <dcterms:modified xsi:type="dcterms:W3CDTF">2024-11-06T21:15:50Z</dcterms:modified>
</cp:coreProperties>
</file>